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9"/>
    <p:sldId id="257" r:id="rId30"/>
    <p:sldId id="258" r:id="rId31"/>
    <p:sldId id="259" r:id="rId32"/>
    <p:sldId id="260" r:id="rId33"/>
    <p:sldId id="261" r:id="rId34"/>
    <p:sldId id="262" r:id="rId35"/>
    <p:sldId id="263" r:id="rId36"/>
    <p:sldId id="264" r:id="rId37"/>
    <p:sldId id="265" r:id="rId38"/>
    <p:sldId id="266" r:id="rId39"/>
    <p:sldId id="267" r:id="rId40"/>
    <p:sldId id="268" r:id="rId41"/>
    <p:sldId id="269" r:id="rId42"/>
    <p:sldId id="270" r:id="rId43"/>
    <p:sldId id="271" r:id="rId44"/>
    <p:sldId id="272" r:id="rId45"/>
    <p:sldId id="273" r:id="rId46"/>
    <p:sldId id="274" r:id="rId47"/>
    <p:sldId id="275" r:id="rId48"/>
    <p:sldId id="276" r:id="rId49"/>
    <p:sldId id="277" r:id="rId50"/>
    <p:sldId id="278" r:id="rId51"/>
    <p:sldId id="279" r:id="rId52"/>
    <p:sldId id="280" r:id="rId53"/>
    <p:sldId id="281" r:id="rId54"/>
    <p:sldId id="282" r:id="rId55"/>
    <p:sldId id="283" r:id="rId56"/>
    <p:sldId id="284" r:id="rId57"/>
    <p:sldId id="285" r:id="rId58"/>
    <p:sldId id="286" r:id="rId59"/>
    <p:sldId id="287" r:id="rId60"/>
    <p:sldId id="288" r:id="rId61"/>
    <p:sldId id="289" r:id="rId62"/>
    <p:sldId id="290" r:id="rId63"/>
    <p:sldId id="291" r:id="rId64"/>
    <p:sldId id="292" r:id="rId65"/>
    <p:sldId id="293" r:id="rId66"/>
    <p:sldId id="294" r:id="rId67"/>
    <p:sldId id="295" r:id="rId68"/>
    <p:sldId id="296" r:id="rId69"/>
    <p:sldId id="297" r:id="rId70"/>
    <p:sldId id="298" r:id="rId71"/>
    <p:sldId id="299" r:id="rId72"/>
    <p:sldId id="300" r:id="rId73"/>
    <p:sldId id="301" r:id="rId74"/>
    <p:sldId id="302" r:id="rId75"/>
  </p:sldIdLst>
  <p:sldSz cx="18288000" cy="10287000"/>
  <p:notesSz cx="6858000" cy="9144000"/>
  <p:embeddedFontLst>
    <p:embeddedFont>
      <p:font typeface="Montserrat Classic" charset="1" panose="00000500000000000000"/>
      <p:regular r:id="rId6"/>
    </p:embeddedFont>
    <p:embeddedFont>
      <p:font typeface="Montserrat Classic Bold" charset="1" panose="00000800000000000000"/>
      <p:regular r:id="rId7"/>
    </p:embeddedFont>
    <p:embeddedFont>
      <p:font typeface="Arimo" charset="1" panose="020B0604020202020204"/>
      <p:regular r:id="rId8"/>
    </p:embeddedFont>
    <p:embeddedFont>
      <p:font typeface="Arimo Bold" charset="1" panose="020B0704020202020204"/>
      <p:regular r:id="rId9"/>
    </p:embeddedFont>
    <p:embeddedFont>
      <p:font typeface="Arimo Italics" charset="1" panose="020B0604020202090204"/>
      <p:regular r:id="rId10"/>
    </p:embeddedFont>
    <p:embeddedFont>
      <p:font typeface="Arimo Bold Italics" charset="1" panose="020B0704020202090204"/>
      <p:regular r:id="rId11"/>
    </p:embeddedFont>
    <p:embeddedFont>
      <p:font typeface="Bukhari Script" charset="1" panose="00000500000000000000"/>
      <p:regular r:id="rId12"/>
    </p:embeddedFont>
    <p:embeddedFont>
      <p:font typeface="Gotham 2" charset="1" panose="00000000000000000000"/>
      <p:regular r:id="rId13"/>
    </p:embeddedFont>
    <p:embeddedFont>
      <p:font typeface="Gotham 3" charset="1" panose="00000000000000000000"/>
      <p:regular r:id="rId14"/>
    </p:embeddedFont>
    <p:embeddedFont>
      <p:font typeface="Gotham 1" charset="1" panose="00000000000000000000"/>
      <p:regular r:id="rId15"/>
    </p:embeddedFont>
    <p:embeddedFont>
      <p:font typeface="Gotham 1 Bold" charset="1" panose="00000000000000000000"/>
      <p:regular r:id="rId16"/>
    </p:embeddedFont>
    <p:embeddedFont>
      <p:font typeface="Gotham 1 Italics" charset="1" panose="00000000000000000000"/>
      <p:regular r:id="rId17"/>
    </p:embeddedFont>
    <p:embeddedFont>
      <p:font typeface="Gotham 1 Bold Italics" charset="1" panose="02000000000000000000"/>
      <p:regular r:id="rId18"/>
    </p:embeddedFont>
    <p:embeddedFont>
      <p:font typeface="Gotham 1 Light" charset="1" panose="00000000000000000000"/>
      <p:regular r:id="rId19"/>
    </p:embeddedFont>
    <p:embeddedFont>
      <p:font typeface="Gotham 1 Light Italics" charset="1" panose="00000000000000000000"/>
      <p:regular r:id="rId20"/>
    </p:embeddedFont>
    <p:embeddedFont>
      <p:font typeface="Gotham 1 Heavy" charset="1" panose="02000900000000000000"/>
      <p:regular r:id="rId21"/>
    </p:embeddedFont>
    <p:embeddedFont>
      <p:font typeface="Gotham 1 Heavy Italics" charset="1" panose="02000900000000000000"/>
      <p:regular r:id="rId22"/>
    </p:embeddedFont>
    <p:embeddedFont>
      <p:font typeface="Canva Sans" charset="1" panose="020B0503030501040103"/>
      <p:regular r:id="rId23"/>
    </p:embeddedFont>
    <p:embeddedFont>
      <p:font typeface="Canva Sans Bold" charset="1" panose="020B0803030501040103"/>
      <p:regular r:id="rId24"/>
    </p:embeddedFont>
    <p:embeddedFont>
      <p:font typeface="Canva Sans Italics" charset="1" panose="020B0503030501040103"/>
      <p:regular r:id="rId25"/>
    </p:embeddedFont>
    <p:embeddedFont>
      <p:font typeface="Canva Sans Bold Italics" charset="1" panose="020B0803030501040103"/>
      <p:regular r:id="rId26"/>
    </p:embeddedFont>
    <p:embeddedFont>
      <p:font typeface="Canva Sans Medium" charset="1" panose="020B0603030501040103"/>
      <p:regular r:id="rId27"/>
    </p:embeddedFont>
    <p:embeddedFont>
      <p:font typeface="Canva Sans Medium Italics" charset="1" panose="020B0603030501040103"/>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slides/slide1.xml" Type="http://schemas.openxmlformats.org/officeDocument/2006/relationships/slide"/><Relationship Id="rId3" Target="viewProps.xml" Type="http://schemas.openxmlformats.org/officeDocument/2006/relationships/viewProps"/><Relationship Id="rId30" Target="slides/slide2.xml" Type="http://schemas.openxmlformats.org/officeDocument/2006/relationships/slide"/><Relationship Id="rId31" Target="slides/slide3.xml" Type="http://schemas.openxmlformats.org/officeDocument/2006/relationships/slide"/><Relationship Id="rId32" Target="slides/slide4.xml" Type="http://schemas.openxmlformats.org/officeDocument/2006/relationships/slide"/><Relationship Id="rId33" Target="slides/slide5.xml" Type="http://schemas.openxmlformats.org/officeDocument/2006/relationships/slide"/><Relationship Id="rId34" Target="slides/slide6.xml" Type="http://schemas.openxmlformats.org/officeDocument/2006/relationships/slide"/><Relationship Id="rId35" Target="slides/slide7.xml" Type="http://schemas.openxmlformats.org/officeDocument/2006/relationships/slide"/><Relationship Id="rId36" Target="slides/slide8.xml" Type="http://schemas.openxmlformats.org/officeDocument/2006/relationships/slide"/><Relationship Id="rId37" Target="slides/slide9.xml" Type="http://schemas.openxmlformats.org/officeDocument/2006/relationships/slide"/><Relationship Id="rId38" Target="slides/slide10.xml" Type="http://schemas.openxmlformats.org/officeDocument/2006/relationships/slide"/><Relationship Id="rId39" Target="slides/slide11.xml" Type="http://schemas.openxmlformats.org/officeDocument/2006/relationships/slide"/><Relationship Id="rId4" Target="theme/theme1.xml" Type="http://schemas.openxmlformats.org/officeDocument/2006/relationships/theme"/><Relationship Id="rId40" Target="slides/slide12.xml" Type="http://schemas.openxmlformats.org/officeDocument/2006/relationships/slide"/><Relationship Id="rId41" Target="slides/slide13.xml" Type="http://schemas.openxmlformats.org/officeDocument/2006/relationships/slide"/><Relationship Id="rId42" Target="slides/slide14.xml" Type="http://schemas.openxmlformats.org/officeDocument/2006/relationships/slide"/><Relationship Id="rId43" Target="slides/slide15.xml" Type="http://schemas.openxmlformats.org/officeDocument/2006/relationships/slide"/><Relationship Id="rId44" Target="slides/slide16.xml" Type="http://schemas.openxmlformats.org/officeDocument/2006/relationships/slide"/><Relationship Id="rId45" Target="slides/slide17.xml" Type="http://schemas.openxmlformats.org/officeDocument/2006/relationships/slide"/><Relationship Id="rId46" Target="slides/slide18.xml" Type="http://schemas.openxmlformats.org/officeDocument/2006/relationships/slide"/><Relationship Id="rId47" Target="slides/slide19.xml" Type="http://schemas.openxmlformats.org/officeDocument/2006/relationships/slide"/><Relationship Id="rId48" Target="slides/slide20.xml" Type="http://schemas.openxmlformats.org/officeDocument/2006/relationships/slide"/><Relationship Id="rId49" Target="slides/slide21.xml" Type="http://schemas.openxmlformats.org/officeDocument/2006/relationships/slide"/><Relationship Id="rId5" Target="tableStyles.xml" Type="http://schemas.openxmlformats.org/officeDocument/2006/relationships/tableStyles"/><Relationship Id="rId50" Target="slides/slide22.xml" Type="http://schemas.openxmlformats.org/officeDocument/2006/relationships/slide"/><Relationship Id="rId51" Target="slides/slide23.xml" Type="http://schemas.openxmlformats.org/officeDocument/2006/relationships/slide"/><Relationship Id="rId52" Target="slides/slide24.xml" Type="http://schemas.openxmlformats.org/officeDocument/2006/relationships/slide"/><Relationship Id="rId53" Target="slides/slide25.xml" Type="http://schemas.openxmlformats.org/officeDocument/2006/relationships/slide"/><Relationship Id="rId54" Target="slides/slide26.xml" Type="http://schemas.openxmlformats.org/officeDocument/2006/relationships/slide"/><Relationship Id="rId55" Target="slides/slide27.xml" Type="http://schemas.openxmlformats.org/officeDocument/2006/relationships/slide"/><Relationship Id="rId56" Target="slides/slide28.xml" Type="http://schemas.openxmlformats.org/officeDocument/2006/relationships/slide"/><Relationship Id="rId57" Target="slides/slide29.xml" Type="http://schemas.openxmlformats.org/officeDocument/2006/relationships/slide"/><Relationship Id="rId58" Target="slides/slide30.xml" Type="http://schemas.openxmlformats.org/officeDocument/2006/relationships/slide"/><Relationship Id="rId59" Target="slides/slide31.xml" Type="http://schemas.openxmlformats.org/officeDocument/2006/relationships/slide"/><Relationship Id="rId6" Target="fonts/font6.fntdata" Type="http://schemas.openxmlformats.org/officeDocument/2006/relationships/font"/><Relationship Id="rId60" Target="slides/slide32.xml" Type="http://schemas.openxmlformats.org/officeDocument/2006/relationships/slide"/><Relationship Id="rId61" Target="slides/slide33.xml" Type="http://schemas.openxmlformats.org/officeDocument/2006/relationships/slide"/><Relationship Id="rId62" Target="slides/slide34.xml" Type="http://schemas.openxmlformats.org/officeDocument/2006/relationships/slide"/><Relationship Id="rId63" Target="slides/slide35.xml" Type="http://schemas.openxmlformats.org/officeDocument/2006/relationships/slide"/><Relationship Id="rId64" Target="slides/slide36.xml" Type="http://schemas.openxmlformats.org/officeDocument/2006/relationships/slide"/><Relationship Id="rId65" Target="slides/slide37.xml" Type="http://schemas.openxmlformats.org/officeDocument/2006/relationships/slide"/><Relationship Id="rId66" Target="slides/slide38.xml" Type="http://schemas.openxmlformats.org/officeDocument/2006/relationships/slide"/><Relationship Id="rId67" Target="slides/slide39.xml" Type="http://schemas.openxmlformats.org/officeDocument/2006/relationships/slide"/><Relationship Id="rId68" Target="slides/slide40.xml" Type="http://schemas.openxmlformats.org/officeDocument/2006/relationships/slide"/><Relationship Id="rId69" Target="slides/slide41.xml" Type="http://schemas.openxmlformats.org/officeDocument/2006/relationships/slide"/><Relationship Id="rId7" Target="fonts/font7.fntdata" Type="http://schemas.openxmlformats.org/officeDocument/2006/relationships/font"/><Relationship Id="rId70" Target="slides/slide42.xml" Type="http://schemas.openxmlformats.org/officeDocument/2006/relationships/slide"/><Relationship Id="rId71" Target="slides/slide43.xml" Type="http://schemas.openxmlformats.org/officeDocument/2006/relationships/slide"/><Relationship Id="rId72" Target="slides/slide44.xml" Type="http://schemas.openxmlformats.org/officeDocument/2006/relationships/slide"/><Relationship Id="rId73" Target="slides/slide45.xml" Type="http://schemas.openxmlformats.org/officeDocument/2006/relationships/slide"/><Relationship Id="rId74" Target="slides/slide46.xml" Type="http://schemas.openxmlformats.org/officeDocument/2006/relationships/slide"/><Relationship Id="rId75" Target="slides/slide47.xml" Type="http://schemas.openxmlformats.org/officeDocument/2006/relationships/slide"/><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25.pn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28.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5.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5.pn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5.pn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5.pn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5.pn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5.pn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30.pn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30.pn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 Id="rId4" Target="../media/image5.pn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30.pn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5.png" Type="http://schemas.openxmlformats.org/officeDocument/2006/relationships/image"/></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5.png" Type="http://schemas.openxmlformats.org/officeDocument/2006/relationships/image"/></Relationships>
</file>

<file path=ppt/slides/_rels/slide2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5.png" Type="http://schemas.openxmlformats.org/officeDocument/2006/relationships/image"/></Relationships>
</file>

<file path=ppt/slides/_rels/slide2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5.png" Type="http://schemas.openxmlformats.org/officeDocument/2006/relationships/image"/></Relationships>
</file>

<file path=ppt/slides/_rels/slide2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5.png" Type="http://schemas.openxmlformats.org/officeDocument/2006/relationships/image"/></Relationships>
</file>

<file path=ppt/slides/_rels/slide2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 Id="rId3" Target="../media/image32.svg" Type="http://schemas.openxmlformats.org/officeDocument/2006/relationships/image"/><Relationship Id="rId4" Target="../media/image5.png" Type="http://schemas.openxmlformats.org/officeDocument/2006/relationships/image"/></Relationships>
</file>

<file path=ppt/slides/_rels/slide2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33.png" Type="http://schemas.openxmlformats.org/officeDocument/2006/relationships/image"/></Relationships>
</file>

<file path=ppt/slides/_rels/slide2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2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5.png" Type="http://schemas.openxmlformats.org/officeDocument/2006/relationships/image"/></Relationships>
</file>

<file path=ppt/slides/_rels/slide3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3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3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34.png" Type="http://schemas.openxmlformats.org/officeDocument/2006/relationships/image"/></Relationships>
</file>

<file path=ppt/slides/_rels/slide3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35.png" Type="http://schemas.openxmlformats.org/officeDocument/2006/relationships/image"/></Relationships>
</file>

<file path=ppt/slides/_rels/slide3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34.png" Type="http://schemas.openxmlformats.org/officeDocument/2006/relationships/image"/></Relationships>
</file>

<file path=ppt/slides/_rels/slide3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36.png" Type="http://schemas.openxmlformats.org/officeDocument/2006/relationships/image"/><Relationship Id="rId4" Target="../media/image37.svg" Type="http://schemas.openxmlformats.org/officeDocument/2006/relationships/image"/></Relationships>
</file>

<file path=ppt/slides/_rels/slide3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s>
</file>

<file path=ppt/slides/_rels/slide37.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5.png" Type="http://schemas.openxmlformats.org/officeDocument/2006/relationships/image"/><Relationship Id="rId2" Target="../media/image38.png" Type="http://schemas.openxmlformats.org/officeDocument/2006/relationships/image"/><Relationship Id="rId3" Target="../media/image39.svg" Type="http://schemas.openxmlformats.org/officeDocument/2006/relationships/image"/><Relationship Id="rId4" Target="../media/image40.png" Type="http://schemas.openxmlformats.org/officeDocument/2006/relationships/image"/><Relationship Id="rId5" Target="../media/image41.svg" Type="http://schemas.openxmlformats.org/officeDocument/2006/relationships/image"/><Relationship Id="rId6" Target="../media/image42.png" Type="http://schemas.openxmlformats.org/officeDocument/2006/relationships/image"/><Relationship Id="rId7" Target="../media/image43.svg" Type="http://schemas.openxmlformats.org/officeDocument/2006/relationships/image"/><Relationship Id="rId8" Target="../media/image44.png" Type="http://schemas.openxmlformats.org/officeDocument/2006/relationships/image"/><Relationship Id="rId9" Target="../media/image45.svg" Type="http://schemas.openxmlformats.org/officeDocument/2006/relationships/image"/></Relationships>
</file>

<file path=ppt/slides/_rels/slide3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6.png" Type="http://schemas.openxmlformats.org/officeDocument/2006/relationships/image"/><Relationship Id="rId3" Target="../media/image47.svg" Type="http://schemas.openxmlformats.org/officeDocument/2006/relationships/image"/><Relationship Id="rId4" Target="../media/image48.png" Type="http://schemas.openxmlformats.org/officeDocument/2006/relationships/image"/><Relationship Id="rId5" Target="../media/image49.svg" Type="http://schemas.openxmlformats.org/officeDocument/2006/relationships/image"/><Relationship Id="rId6" Target="../media/image50.png" Type="http://schemas.openxmlformats.org/officeDocument/2006/relationships/image"/><Relationship Id="rId7" Target="../media/image51.svg" Type="http://schemas.openxmlformats.org/officeDocument/2006/relationships/image"/><Relationship Id="rId8" Target="../media/image5.png" Type="http://schemas.openxmlformats.org/officeDocument/2006/relationships/image"/></Relationships>
</file>

<file path=ppt/slides/_rels/slide3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5.png" Type="http://schemas.openxmlformats.org/officeDocument/2006/relationships/image"/></Relationships>
</file>

<file path=ppt/slides/_rels/slide4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2.png" Type="http://schemas.openxmlformats.org/officeDocument/2006/relationships/image"/><Relationship Id="rId3" Target="../media/image53.svg" Type="http://schemas.openxmlformats.org/officeDocument/2006/relationships/image"/><Relationship Id="rId4" Target="../media/image54.png" Type="http://schemas.openxmlformats.org/officeDocument/2006/relationships/image"/><Relationship Id="rId5" Target="../media/image55.png" Type="http://schemas.openxmlformats.org/officeDocument/2006/relationships/image"/><Relationship Id="rId6" Target="../media/image56.svg" Type="http://schemas.openxmlformats.org/officeDocument/2006/relationships/image"/><Relationship Id="rId7" Target="../media/image57.png" Type="http://schemas.openxmlformats.org/officeDocument/2006/relationships/image"/><Relationship Id="rId8" Target="../media/image58.svg" Type="http://schemas.openxmlformats.org/officeDocument/2006/relationships/image"/><Relationship Id="rId9" Target="../media/image5.png" Type="http://schemas.openxmlformats.org/officeDocument/2006/relationships/image"/></Relationships>
</file>

<file path=ppt/slides/_rels/slide4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5.png" Type="http://schemas.openxmlformats.org/officeDocument/2006/relationships/image"/><Relationship Id="rId2" Target="../media/image52.png" Type="http://schemas.openxmlformats.org/officeDocument/2006/relationships/image"/><Relationship Id="rId3" Target="../media/image53.svg" Type="http://schemas.openxmlformats.org/officeDocument/2006/relationships/image"/><Relationship Id="rId4" Target="../media/image59.png" Type="http://schemas.openxmlformats.org/officeDocument/2006/relationships/image"/><Relationship Id="rId5" Target="../media/image60.svg" Type="http://schemas.openxmlformats.org/officeDocument/2006/relationships/image"/><Relationship Id="rId6" Target="../media/image61.png" Type="http://schemas.openxmlformats.org/officeDocument/2006/relationships/image"/><Relationship Id="rId7" Target="../media/image62.svg" Type="http://schemas.openxmlformats.org/officeDocument/2006/relationships/image"/><Relationship Id="rId8" Target="../media/image63.png" Type="http://schemas.openxmlformats.org/officeDocument/2006/relationships/image"/><Relationship Id="rId9" Target="../media/image64.svg" Type="http://schemas.openxmlformats.org/officeDocument/2006/relationships/image"/></Relationships>
</file>

<file path=ppt/slides/_rels/slide4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5.png" Type="http://schemas.openxmlformats.org/officeDocument/2006/relationships/image"/><Relationship Id="rId2" Target="../media/image52.png" Type="http://schemas.openxmlformats.org/officeDocument/2006/relationships/image"/><Relationship Id="rId3" Target="../media/image53.svg" Type="http://schemas.openxmlformats.org/officeDocument/2006/relationships/image"/><Relationship Id="rId4" Target="../media/image65.png" Type="http://schemas.openxmlformats.org/officeDocument/2006/relationships/image"/><Relationship Id="rId5" Target="../media/image66.svg" Type="http://schemas.openxmlformats.org/officeDocument/2006/relationships/image"/><Relationship Id="rId6" Target="../media/image67.png" Type="http://schemas.openxmlformats.org/officeDocument/2006/relationships/image"/><Relationship Id="rId7" Target="../media/image68.svg" Type="http://schemas.openxmlformats.org/officeDocument/2006/relationships/image"/><Relationship Id="rId8" Target="../media/image46.png" Type="http://schemas.openxmlformats.org/officeDocument/2006/relationships/image"/><Relationship Id="rId9" Target="../media/image47.svg" Type="http://schemas.openxmlformats.org/officeDocument/2006/relationships/image"/></Relationships>
</file>

<file path=ppt/slides/_rels/slide4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5.png" Type="http://schemas.openxmlformats.org/officeDocument/2006/relationships/image"/><Relationship Id="rId2" Target="../media/image52.png" Type="http://schemas.openxmlformats.org/officeDocument/2006/relationships/image"/><Relationship Id="rId3" Target="../media/image53.svg" Type="http://schemas.openxmlformats.org/officeDocument/2006/relationships/image"/><Relationship Id="rId4" Target="../media/image69.png" Type="http://schemas.openxmlformats.org/officeDocument/2006/relationships/image"/><Relationship Id="rId5" Target="../media/image70.svg" Type="http://schemas.openxmlformats.org/officeDocument/2006/relationships/image"/><Relationship Id="rId6" Target="../media/image71.png" Type="http://schemas.openxmlformats.org/officeDocument/2006/relationships/image"/><Relationship Id="rId7" Target="../media/image72.svg" Type="http://schemas.openxmlformats.org/officeDocument/2006/relationships/image"/><Relationship Id="rId8" Target="../media/image73.png" Type="http://schemas.openxmlformats.org/officeDocument/2006/relationships/image"/><Relationship Id="rId9" Target="../media/image74.svg" Type="http://schemas.openxmlformats.org/officeDocument/2006/relationships/image"/></Relationships>
</file>

<file path=ppt/slides/_rels/slide44.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81.png" Type="http://schemas.openxmlformats.org/officeDocument/2006/relationships/image"/><Relationship Id="rId11" Target="../media/image82.svg" Type="http://schemas.openxmlformats.org/officeDocument/2006/relationships/image"/><Relationship Id="rId12" Target="../media/image5.png" Type="http://schemas.openxmlformats.org/officeDocument/2006/relationships/image"/><Relationship Id="rId13" Target="../media/image83.png" Type="http://schemas.openxmlformats.org/officeDocument/2006/relationships/image"/><Relationship Id="rId14" Target="../media/image84.svg" Type="http://schemas.openxmlformats.org/officeDocument/2006/relationships/image"/><Relationship Id="rId2" Target="../media/image52.png" Type="http://schemas.openxmlformats.org/officeDocument/2006/relationships/image"/><Relationship Id="rId3" Target="../media/image53.svg" Type="http://schemas.openxmlformats.org/officeDocument/2006/relationships/image"/><Relationship Id="rId4" Target="../media/image75.png" Type="http://schemas.openxmlformats.org/officeDocument/2006/relationships/image"/><Relationship Id="rId5" Target="../media/image76.svg" Type="http://schemas.openxmlformats.org/officeDocument/2006/relationships/image"/><Relationship Id="rId6" Target="../media/image77.png" Type="http://schemas.openxmlformats.org/officeDocument/2006/relationships/image"/><Relationship Id="rId7" Target="../media/image78.svg" Type="http://schemas.openxmlformats.org/officeDocument/2006/relationships/image"/><Relationship Id="rId8" Target="../media/image79.png" Type="http://schemas.openxmlformats.org/officeDocument/2006/relationships/image"/><Relationship Id="rId9" Target="../media/image80.svg" Type="http://schemas.openxmlformats.org/officeDocument/2006/relationships/image"/></Relationships>
</file>

<file path=ppt/slides/_rels/slide4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0.svg" Type="http://schemas.openxmlformats.org/officeDocument/2006/relationships/image"/><Relationship Id="rId11" Target="../media/image91.png" Type="http://schemas.openxmlformats.org/officeDocument/2006/relationships/image"/><Relationship Id="rId12" Target="../media/image92.svg" Type="http://schemas.openxmlformats.org/officeDocument/2006/relationships/image"/><Relationship Id="rId13" Target="../media/image93.png" Type="http://schemas.openxmlformats.org/officeDocument/2006/relationships/image"/><Relationship Id="rId14" Target="../media/image94.svg" Type="http://schemas.openxmlformats.org/officeDocument/2006/relationships/image"/><Relationship Id="rId2" Target="../media/image52.png" Type="http://schemas.openxmlformats.org/officeDocument/2006/relationships/image"/><Relationship Id="rId3" Target="../media/image53.svg" Type="http://schemas.openxmlformats.org/officeDocument/2006/relationships/image"/><Relationship Id="rId4" Target="../media/image5.png" Type="http://schemas.openxmlformats.org/officeDocument/2006/relationships/image"/><Relationship Id="rId5" Target="../media/image85.png" Type="http://schemas.openxmlformats.org/officeDocument/2006/relationships/image"/><Relationship Id="rId6" Target="../media/image86.svg" Type="http://schemas.openxmlformats.org/officeDocument/2006/relationships/image"/><Relationship Id="rId7" Target="../media/image87.png" Type="http://schemas.openxmlformats.org/officeDocument/2006/relationships/image"/><Relationship Id="rId8" Target="../media/image88.svg" Type="http://schemas.openxmlformats.org/officeDocument/2006/relationships/image"/><Relationship Id="rId9" Target="../media/image89.png" Type="http://schemas.openxmlformats.org/officeDocument/2006/relationships/image"/></Relationships>
</file>

<file path=ppt/slides/_rels/slide4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95.png" Type="http://schemas.openxmlformats.org/officeDocument/2006/relationships/image"/><Relationship Id="rId4" Target="../media/image96.svg" Type="http://schemas.openxmlformats.org/officeDocument/2006/relationships/image"/><Relationship Id="rId5" Target="../media/image97.png" Type="http://schemas.openxmlformats.org/officeDocument/2006/relationships/image"/><Relationship Id="rId6" Target="../media/image98.png" Type="http://schemas.openxmlformats.org/officeDocument/2006/relationships/image"/><Relationship Id="rId7" Target="../media/image99.png" Type="http://schemas.openxmlformats.org/officeDocument/2006/relationships/image"/><Relationship Id="rId8" Target="../media/image100.svg" Type="http://schemas.openxmlformats.org/officeDocument/2006/relationships/image"/></Relationships>
</file>

<file path=ppt/slides/_rels/slide4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1.png" Type="http://schemas.openxmlformats.org/officeDocument/2006/relationships/image"/><Relationship Id="rId3" Target="../media/image102.svg" Type="http://schemas.openxmlformats.org/officeDocument/2006/relationships/image"/><Relationship Id="rId4" Target="../media/image5.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5.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16.png" Type="http://schemas.openxmlformats.org/officeDocument/2006/relationships/image"/><Relationship Id="rId4" Target="../media/image17.svg" Type="http://schemas.openxmlformats.org/officeDocument/2006/relationships/image"/><Relationship Id="rId5" Target="../media/image18.png" Type="http://schemas.openxmlformats.org/officeDocument/2006/relationships/image"/><Relationship Id="rId6" Target="../media/image19.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22.pn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2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Freeform 2" id="2"/>
          <p:cNvSpPr/>
          <p:nvPr/>
        </p:nvSpPr>
        <p:spPr>
          <a:xfrm flipH="false" flipV="false" rot="1915310">
            <a:off x="977731" y="-1595813"/>
            <a:ext cx="2798788" cy="6723816"/>
          </a:xfrm>
          <a:custGeom>
            <a:avLst/>
            <a:gdLst/>
            <a:ahLst/>
            <a:cxnLst/>
            <a:rect r="r" b="b" t="t" l="l"/>
            <a:pathLst>
              <a:path h="6723816" w="2798788">
                <a:moveTo>
                  <a:pt x="0" y="0"/>
                </a:moveTo>
                <a:lnTo>
                  <a:pt x="2798788" y="0"/>
                </a:lnTo>
                <a:lnTo>
                  <a:pt x="2798788" y="6723815"/>
                </a:lnTo>
                <a:lnTo>
                  <a:pt x="0" y="67238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9204354">
            <a:off x="14358117" y="4844049"/>
            <a:ext cx="2798788" cy="6723816"/>
          </a:xfrm>
          <a:custGeom>
            <a:avLst/>
            <a:gdLst/>
            <a:ahLst/>
            <a:cxnLst/>
            <a:rect r="r" b="b" t="t" l="l"/>
            <a:pathLst>
              <a:path h="6723816" w="2798788">
                <a:moveTo>
                  <a:pt x="0" y="0"/>
                </a:moveTo>
                <a:lnTo>
                  <a:pt x="2798788" y="0"/>
                </a:lnTo>
                <a:lnTo>
                  <a:pt x="2798788" y="6723816"/>
                </a:lnTo>
                <a:lnTo>
                  <a:pt x="0" y="67238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603159">
            <a:off x="64473" y="-2058877"/>
            <a:ext cx="1842258" cy="4425845"/>
          </a:xfrm>
          <a:custGeom>
            <a:avLst/>
            <a:gdLst/>
            <a:ahLst/>
            <a:cxnLst/>
            <a:rect r="r" b="b" t="t" l="l"/>
            <a:pathLst>
              <a:path h="4425845" w="1842258">
                <a:moveTo>
                  <a:pt x="0" y="0"/>
                </a:moveTo>
                <a:lnTo>
                  <a:pt x="1842258" y="0"/>
                </a:lnTo>
                <a:lnTo>
                  <a:pt x="1842258" y="4425844"/>
                </a:lnTo>
                <a:lnTo>
                  <a:pt x="0" y="442584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9204354">
            <a:off x="16821362" y="7758425"/>
            <a:ext cx="1415702" cy="3401086"/>
          </a:xfrm>
          <a:custGeom>
            <a:avLst/>
            <a:gdLst/>
            <a:ahLst/>
            <a:cxnLst/>
            <a:rect r="r" b="b" t="t" l="l"/>
            <a:pathLst>
              <a:path h="3401086" w="1415702">
                <a:moveTo>
                  <a:pt x="0" y="0"/>
                </a:moveTo>
                <a:lnTo>
                  <a:pt x="1415702" y="0"/>
                </a:lnTo>
                <a:lnTo>
                  <a:pt x="1415702" y="3401086"/>
                </a:lnTo>
                <a:lnTo>
                  <a:pt x="0" y="34010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7241189" y="8701318"/>
            <a:ext cx="3805621" cy="884064"/>
          </a:xfrm>
          <a:custGeom>
            <a:avLst/>
            <a:gdLst/>
            <a:ahLst/>
            <a:cxnLst/>
            <a:rect r="r" b="b" t="t" l="l"/>
            <a:pathLst>
              <a:path h="884064" w="3805621">
                <a:moveTo>
                  <a:pt x="0" y="0"/>
                </a:moveTo>
                <a:lnTo>
                  <a:pt x="3805622" y="0"/>
                </a:lnTo>
                <a:lnTo>
                  <a:pt x="3805622" y="884065"/>
                </a:lnTo>
                <a:lnTo>
                  <a:pt x="0" y="884065"/>
                </a:lnTo>
                <a:lnTo>
                  <a:pt x="0" y="0"/>
                </a:lnTo>
                <a:close/>
              </a:path>
            </a:pathLst>
          </a:custGeom>
          <a:blipFill>
            <a:blip r:embed="rId6"/>
            <a:stretch>
              <a:fillRect l="0" t="0" r="0" b="0"/>
            </a:stretch>
          </a:blipFill>
        </p:spPr>
      </p:sp>
      <p:grpSp>
        <p:nvGrpSpPr>
          <p:cNvPr name="Group 7" id="7"/>
          <p:cNvGrpSpPr/>
          <p:nvPr/>
        </p:nvGrpSpPr>
        <p:grpSpPr>
          <a:xfrm rot="0">
            <a:off x="3322457" y="1434901"/>
            <a:ext cx="11643085" cy="6186560"/>
            <a:chOff x="0" y="0"/>
            <a:chExt cx="15524114" cy="8248747"/>
          </a:xfrm>
        </p:grpSpPr>
        <p:sp>
          <p:nvSpPr>
            <p:cNvPr name="TextBox 8" id="8"/>
            <p:cNvSpPr txBox="true"/>
            <p:nvPr/>
          </p:nvSpPr>
          <p:spPr>
            <a:xfrm rot="0">
              <a:off x="0" y="85725"/>
              <a:ext cx="15524114" cy="5449572"/>
            </a:xfrm>
            <a:prstGeom prst="rect">
              <a:avLst/>
            </a:prstGeom>
          </p:spPr>
          <p:txBody>
            <a:bodyPr anchor="t" rtlCol="false" tIns="0" lIns="0" bIns="0" rIns="0">
              <a:spAutoFit/>
            </a:bodyPr>
            <a:lstStyle/>
            <a:p>
              <a:pPr algn="ctr" marL="0" indent="0" lvl="0">
                <a:lnSpc>
                  <a:spcPts val="10627"/>
                </a:lnSpc>
              </a:pPr>
              <a:r>
                <a:rPr lang="en-US" sz="9661">
                  <a:solidFill>
                    <a:srgbClr val="FFFFFF"/>
                  </a:solidFill>
                  <a:latin typeface="Gotham 1 Heavy"/>
                </a:rPr>
                <a:t>ACCELERATE YOUR</a:t>
              </a:r>
              <a:r>
                <a:rPr lang="en-US" sz="9661">
                  <a:solidFill>
                    <a:srgbClr val="FFDE17"/>
                  </a:solidFill>
                  <a:latin typeface="Gotham 1 Heavy"/>
                </a:rPr>
                <a:t> </a:t>
              </a:r>
              <a:r>
                <a:rPr lang="en-US" sz="9661">
                  <a:solidFill>
                    <a:srgbClr val="FFFFFF"/>
                  </a:solidFill>
                  <a:latin typeface="Gotham 1 Heavy"/>
                </a:rPr>
                <a:t>ROLE-PLAY SKILLS</a:t>
              </a:r>
            </a:p>
          </p:txBody>
        </p:sp>
        <p:sp>
          <p:nvSpPr>
            <p:cNvPr name="TextBox 9" id="9"/>
            <p:cNvSpPr txBox="true"/>
            <p:nvPr/>
          </p:nvSpPr>
          <p:spPr>
            <a:xfrm rot="0">
              <a:off x="182334" y="6071426"/>
              <a:ext cx="15159447" cy="2177321"/>
            </a:xfrm>
            <a:prstGeom prst="rect">
              <a:avLst/>
            </a:prstGeom>
          </p:spPr>
          <p:txBody>
            <a:bodyPr anchor="t" rtlCol="false" tIns="0" lIns="0" bIns="0" rIns="0">
              <a:spAutoFit/>
            </a:bodyPr>
            <a:lstStyle/>
            <a:p>
              <a:pPr algn="ctr" marL="0" indent="0" lvl="0">
                <a:lnSpc>
                  <a:spcPts val="6383"/>
                </a:lnSpc>
              </a:pPr>
              <a:r>
                <a:rPr lang="en-US" sz="5409">
                  <a:solidFill>
                    <a:srgbClr val="FFFFFF"/>
                  </a:solidFill>
                  <a:latin typeface="Gotham 1 Bold"/>
                </a:rPr>
                <a:t>How to get to the</a:t>
              </a:r>
              <a:r>
                <a:rPr lang="en-US" sz="5409">
                  <a:solidFill>
                    <a:srgbClr val="3BB3FF"/>
                  </a:solidFill>
                  <a:latin typeface="Gotham 1 Bold"/>
                </a:rPr>
                <a:t> finish line </a:t>
              </a:r>
              <a:r>
                <a:rPr lang="en-US" sz="5409">
                  <a:solidFill>
                    <a:srgbClr val="FFFFFF"/>
                  </a:solidFill>
                  <a:latin typeface="Gotham 1 Bold"/>
                </a:rPr>
                <a:t>with your </a:t>
              </a:r>
              <a:r>
                <a:rPr lang="en-US" sz="5409">
                  <a:solidFill>
                    <a:srgbClr val="FFDE17"/>
                  </a:solidFill>
                  <a:latin typeface="Gotham 1 Bold"/>
                </a:rPr>
                <a:t>role-play</a:t>
              </a:r>
              <a:r>
                <a:rPr lang="en-US" sz="5409">
                  <a:solidFill>
                    <a:srgbClr val="FFFFFF"/>
                  </a:solidFill>
                  <a:latin typeface="Gotham 1 Bold"/>
                </a:rPr>
                <a:t>!</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Freeform 2" id="2"/>
          <p:cNvSpPr/>
          <p:nvPr/>
        </p:nvSpPr>
        <p:spPr>
          <a:xfrm flipH="false" flipV="false" rot="0">
            <a:off x="15405566" y="9477375"/>
            <a:ext cx="2534295" cy="588729"/>
          </a:xfrm>
          <a:custGeom>
            <a:avLst/>
            <a:gdLst/>
            <a:ahLst/>
            <a:cxnLst/>
            <a:rect r="r" b="b" t="t" l="l"/>
            <a:pathLst>
              <a:path h="588729" w="2534295">
                <a:moveTo>
                  <a:pt x="0" y="0"/>
                </a:moveTo>
                <a:lnTo>
                  <a:pt x="2534295" y="0"/>
                </a:lnTo>
                <a:lnTo>
                  <a:pt x="2534295" y="588729"/>
                </a:lnTo>
                <a:lnTo>
                  <a:pt x="0" y="588729"/>
                </a:lnTo>
                <a:lnTo>
                  <a:pt x="0" y="0"/>
                </a:lnTo>
                <a:close/>
              </a:path>
            </a:pathLst>
          </a:custGeom>
          <a:blipFill>
            <a:blip r:embed="rId2"/>
            <a:stretch>
              <a:fillRect l="0" t="0" r="0" b="0"/>
            </a:stretch>
          </a:blipFill>
        </p:spPr>
      </p:sp>
      <p:sp>
        <p:nvSpPr>
          <p:cNvPr name="Freeform 3" id="3"/>
          <p:cNvSpPr/>
          <p:nvPr/>
        </p:nvSpPr>
        <p:spPr>
          <a:xfrm flipH="false" flipV="false" rot="0">
            <a:off x="1143783" y="3165023"/>
            <a:ext cx="16000433" cy="3956954"/>
          </a:xfrm>
          <a:custGeom>
            <a:avLst/>
            <a:gdLst/>
            <a:ahLst/>
            <a:cxnLst/>
            <a:rect r="r" b="b" t="t" l="l"/>
            <a:pathLst>
              <a:path h="3956954" w="16000433">
                <a:moveTo>
                  <a:pt x="0" y="0"/>
                </a:moveTo>
                <a:lnTo>
                  <a:pt x="16000434" y="0"/>
                </a:lnTo>
                <a:lnTo>
                  <a:pt x="16000434" y="3956954"/>
                </a:lnTo>
                <a:lnTo>
                  <a:pt x="0" y="3956954"/>
                </a:lnTo>
                <a:lnTo>
                  <a:pt x="0" y="0"/>
                </a:lnTo>
                <a:close/>
              </a:path>
            </a:pathLst>
          </a:custGeom>
          <a:blipFill>
            <a:blip r:embed="rId3"/>
            <a:stretch>
              <a:fillRect l="0" t="0" r="0" b="0"/>
            </a:stretch>
          </a:blipFill>
        </p:spPr>
      </p:sp>
      <p:grpSp>
        <p:nvGrpSpPr>
          <p:cNvPr name="Group 4" id="4"/>
          <p:cNvGrpSpPr/>
          <p:nvPr/>
        </p:nvGrpSpPr>
        <p:grpSpPr>
          <a:xfrm rot="0">
            <a:off x="1454084" y="4346188"/>
            <a:ext cx="15218630" cy="327801"/>
            <a:chOff x="0" y="0"/>
            <a:chExt cx="4008199" cy="86334"/>
          </a:xfrm>
        </p:grpSpPr>
        <p:sp>
          <p:nvSpPr>
            <p:cNvPr name="Freeform 5" id="5"/>
            <p:cNvSpPr/>
            <p:nvPr/>
          </p:nvSpPr>
          <p:spPr>
            <a:xfrm flipH="false" flipV="false" rot="0">
              <a:off x="0" y="0"/>
              <a:ext cx="4008199" cy="86334"/>
            </a:xfrm>
            <a:custGeom>
              <a:avLst/>
              <a:gdLst/>
              <a:ahLst/>
              <a:cxnLst/>
              <a:rect r="r" b="b" t="t" l="l"/>
              <a:pathLst>
                <a:path h="86334" w="4008199">
                  <a:moveTo>
                    <a:pt x="0" y="0"/>
                  </a:moveTo>
                  <a:lnTo>
                    <a:pt x="4008199" y="0"/>
                  </a:lnTo>
                  <a:lnTo>
                    <a:pt x="4008199" y="86334"/>
                  </a:lnTo>
                  <a:lnTo>
                    <a:pt x="0" y="86334"/>
                  </a:lnTo>
                  <a:close/>
                </a:path>
              </a:pathLst>
            </a:custGeom>
            <a:solidFill>
              <a:srgbClr val="FFDE17">
                <a:alpha val="24706"/>
              </a:srgbClr>
            </a:solidFill>
          </p:spPr>
        </p:sp>
        <p:sp>
          <p:nvSpPr>
            <p:cNvPr name="TextBox 6" id="6"/>
            <p:cNvSpPr txBox="true"/>
            <p:nvPr/>
          </p:nvSpPr>
          <p:spPr>
            <a:xfrm>
              <a:off x="0" y="-57150"/>
              <a:ext cx="4008199" cy="143484"/>
            </a:xfrm>
            <a:prstGeom prst="rect">
              <a:avLst/>
            </a:prstGeom>
          </p:spPr>
          <p:txBody>
            <a:bodyPr anchor="ctr" rtlCol="false" tIns="50800" lIns="50800" bIns="50800" rIns="50800"/>
            <a:lstStyle/>
            <a:p>
              <a:pPr algn="ctr">
                <a:lnSpc>
                  <a:spcPts val="3499"/>
                </a:lnSpc>
              </a:pPr>
            </a:p>
          </p:txBody>
        </p:sp>
      </p:grpSp>
      <p:grpSp>
        <p:nvGrpSpPr>
          <p:cNvPr name="Group 7" id="7"/>
          <p:cNvGrpSpPr/>
          <p:nvPr/>
        </p:nvGrpSpPr>
        <p:grpSpPr>
          <a:xfrm rot="0">
            <a:off x="1454084" y="4781507"/>
            <a:ext cx="15218630" cy="361993"/>
            <a:chOff x="0" y="0"/>
            <a:chExt cx="4008199" cy="95340"/>
          </a:xfrm>
        </p:grpSpPr>
        <p:sp>
          <p:nvSpPr>
            <p:cNvPr name="Freeform 8" id="8"/>
            <p:cNvSpPr/>
            <p:nvPr/>
          </p:nvSpPr>
          <p:spPr>
            <a:xfrm flipH="false" flipV="false" rot="0">
              <a:off x="0" y="0"/>
              <a:ext cx="4008199" cy="95340"/>
            </a:xfrm>
            <a:custGeom>
              <a:avLst/>
              <a:gdLst/>
              <a:ahLst/>
              <a:cxnLst/>
              <a:rect r="r" b="b" t="t" l="l"/>
              <a:pathLst>
                <a:path h="95340" w="4008199">
                  <a:moveTo>
                    <a:pt x="0" y="0"/>
                  </a:moveTo>
                  <a:lnTo>
                    <a:pt x="4008199" y="0"/>
                  </a:lnTo>
                  <a:lnTo>
                    <a:pt x="4008199" y="95340"/>
                  </a:lnTo>
                  <a:lnTo>
                    <a:pt x="0" y="95340"/>
                  </a:lnTo>
                  <a:close/>
                </a:path>
              </a:pathLst>
            </a:custGeom>
            <a:solidFill>
              <a:srgbClr val="FFDE17">
                <a:alpha val="24706"/>
              </a:srgbClr>
            </a:solidFill>
          </p:spPr>
        </p:sp>
        <p:sp>
          <p:nvSpPr>
            <p:cNvPr name="TextBox 9" id="9"/>
            <p:cNvSpPr txBox="true"/>
            <p:nvPr/>
          </p:nvSpPr>
          <p:spPr>
            <a:xfrm>
              <a:off x="0" y="-57150"/>
              <a:ext cx="4008199" cy="152490"/>
            </a:xfrm>
            <a:prstGeom prst="rect">
              <a:avLst/>
            </a:prstGeom>
          </p:spPr>
          <p:txBody>
            <a:bodyPr anchor="ctr" rtlCol="false" tIns="50800" lIns="50800" bIns="50800" rIns="50800"/>
            <a:lstStyle/>
            <a:p>
              <a:pPr algn="ctr">
                <a:lnSpc>
                  <a:spcPts val="3499"/>
                </a:lnSpc>
              </a:pPr>
            </a:p>
          </p:txBody>
        </p:sp>
      </p:grpSp>
      <p:grpSp>
        <p:nvGrpSpPr>
          <p:cNvPr name="Group 10" id="10"/>
          <p:cNvGrpSpPr/>
          <p:nvPr/>
        </p:nvGrpSpPr>
        <p:grpSpPr>
          <a:xfrm rot="0">
            <a:off x="15405566" y="3829053"/>
            <a:ext cx="1267147" cy="409618"/>
            <a:chOff x="0" y="0"/>
            <a:chExt cx="333734" cy="107883"/>
          </a:xfrm>
        </p:grpSpPr>
        <p:sp>
          <p:nvSpPr>
            <p:cNvPr name="Freeform 11" id="11"/>
            <p:cNvSpPr/>
            <p:nvPr/>
          </p:nvSpPr>
          <p:spPr>
            <a:xfrm flipH="false" flipV="false" rot="0">
              <a:off x="0" y="0"/>
              <a:ext cx="333734" cy="107883"/>
            </a:xfrm>
            <a:custGeom>
              <a:avLst/>
              <a:gdLst/>
              <a:ahLst/>
              <a:cxnLst/>
              <a:rect r="r" b="b" t="t" l="l"/>
              <a:pathLst>
                <a:path h="107883" w="333734">
                  <a:moveTo>
                    <a:pt x="0" y="0"/>
                  </a:moveTo>
                  <a:lnTo>
                    <a:pt x="333734" y="0"/>
                  </a:lnTo>
                  <a:lnTo>
                    <a:pt x="333734" y="107883"/>
                  </a:lnTo>
                  <a:lnTo>
                    <a:pt x="0" y="107883"/>
                  </a:lnTo>
                  <a:close/>
                </a:path>
              </a:pathLst>
            </a:custGeom>
            <a:solidFill>
              <a:srgbClr val="FFDE17">
                <a:alpha val="24706"/>
              </a:srgbClr>
            </a:solidFill>
          </p:spPr>
        </p:sp>
        <p:sp>
          <p:nvSpPr>
            <p:cNvPr name="TextBox 12" id="12"/>
            <p:cNvSpPr txBox="true"/>
            <p:nvPr/>
          </p:nvSpPr>
          <p:spPr>
            <a:xfrm>
              <a:off x="0" y="-57150"/>
              <a:ext cx="333734" cy="165033"/>
            </a:xfrm>
            <a:prstGeom prst="rect">
              <a:avLst/>
            </a:prstGeom>
          </p:spPr>
          <p:txBody>
            <a:bodyPr anchor="ctr" rtlCol="false" tIns="50800" lIns="50800" bIns="50800" rIns="50800"/>
            <a:lstStyle/>
            <a:p>
              <a:pPr algn="ctr">
                <a:lnSpc>
                  <a:spcPts val="3499"/>
                </a:lnSpc>
              </a:pPr>
            </a:p>
          </p:txBody>
        </p:sp>
      </p:grpSp>
      <p:grpSp>
        <p:nvGrpSpPr>
          <p:cNvPr name="Group 13" id="13"/>
          <p:cNvGrpSpPr/>
          <p:nvPr/>
        </p:nvGrpSpPr>
        <p:grpSpPr>
          <a:xfrm rot="0">
            <a:off x="1454084" y="5248275"/>
            <a:ext cx="1203308" cy="318399"/>
            <a:chOff x="0" y="0"/>
            <a:chExt cx="316921" cy="83858"/>
          </a:xfrm>
        </p:grpSpPr>
        <p:sp>
          <p:nvSpPr>
            <p:cNvPr name="Freeform 14" id="14"/>
            <p:cNvSpPr/>
            <p:nvPr/>
          </p:nvSpPr>
          <p:spPr>
            <a:xfrm flipH="false" flipV="false" rot="0">
              <a:off x="0" y="0"/>
              <a:ext cx="316921" cy="83858"/>
            </a:xfrm>
            <a:custGeom>
              <a:avLst/>
              <a:gdLst/>
              <a:ahLst/>
              <a:cxnLst/>
              <a:rect r="r" b="b" t="t" l="l"/>
              <a:pathLst>
                <a:path h="83858" w="316921">
                  <a:moveTo>
                    <a:pt x="0" y="0"/>
                  </a:moveTo>
                  <a:lnTo>
                    <a:pt x="316921" y="0"/>
                  </a:lnTo>
                  <a:lnTo>
                    <a:pt x="316921" y="83858"/>
                  </a:lnTo>
                  <a:lnTo>
                    <a:pt x="0" y="83858"/>
                  </a:lnTo>
                  <a:close/>
                </a:path>
              </a:pathLst>
            </a:custGeom>
            <a:solidFill>
              <a:srgbClr val="FFDE17">
                <a:alpha val="24706"/>
              </a:srgbClr>
            </a:solidFill>
          </p:spPr>
        </p:sp>
        <p:sp>
          <p:nvSpPr>
            <p:cNvPr name="TextBox 15" id="15"/>
            <p:cNvSpPr txBox="true"/>
            <p:nvPr/>
          </p:nvSpPr>
          <p:spPr>
            <a:xfrm>
              <a:off x="0" y="-57150"/>
              <a:ext cx="316921" cy="141008"/>
            </a:xfrm>
            <a:prstGeom prst="rect">
              <a:avLst/>
            </a:prstGeom>
          </p:spPr>
          <p:txBody>
            <a:bodyPr anchor="ctr" rtlCol="false" tIns="50800" lIns="50800" bIns="50800" rIns="50800"/>
            <a:lstStyle/>
            <a:p>
              <a:pPr algn="ctr">
                <a:lnSpc>
                  <a:spcPts val="3499"/>
                </a:lnSpc>
              </a:pPr>
            </a:p>
          </p:txBody>
        </p:sp>
      </p:grpSp>
      <p:sp>
        <p:nvSpPr>
          <p:cNvPr name="Freeform 16" id="16"/>
          <p:cNvSpPr/>
          <p:nvPr/>
        </p:nvSpPr>
        <p:spPr>
          <a:xfrm flipH="false" flipV="false" rot="2492387">
            <a:off x="6308279" y="6193618"/>
            <a:ext cx="5510240" cy="4738806"/>
          </a:xfrm>
          <a:custGeom>
            <a:avLst/>
            <a:gdLst/>
            <a:ahLst/>
            <a:cxnLst/>
            <a:rect r="r" b="b" t="t" l="l"/>
            <a:pathLst>
              <a:path h="4738806" w="5510240">
                <a:moveTo>
                  <a:pt x="0" y="0"/>
                </a:moveTo>
                <a:lnTo>
                  <a:pt x="5510240" y="0"/>
                </a:lnTo>
                <a:lnTo>
                  <a:pt x="5510240" y="4738806"/>
                </a:lnTo>
                <a:lnTo>
                  <a:pt x="0" y="47388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7" id="17"/>
          <p:cNvSpPr txBox="true"/>
          <p:nvPr/>
        </p:nvSpPr>
        <p:spPr>
          <a:xfrm rot="0">
            <a:off x="800673" y="1085875"/>
            <a:ext cx="16230600" cy="909905"/>
          </a:xfrm>
          <a:prstGeom prst="rect">
            <a:avLst/>
          </a:prstGeom>
        </p:spPr>
        <p:txBody>
          <a:bodyPr anchor="t" rtlCol="false" tIns="0" lIns="0" bIns="0" rIns="0">
            <a:spAutoFit/>
          </a:bodyPr>
          <a:lstStyle/>
          <a:p>
            <a:pPr algn="ctr" marL="0" indent="0" lvl="0">
              <a:lnSpc>
                <a:spcPts val="7039"/>
              </a:lnSpc>
              <a:spcBef>
                <a:spcPct val="0"/>
              </a:spcBef>
            </a:pPr>
            <a:r>
              <a:rPr lang="en-US" sz="6399">
                <a:solidFill>
                  <a:srgbClr val="FFFFFF"/>
                </a:solidFill>
                <a:latin typeface="Gotham 1 Bold"/>
              </a:rPr>
              <a:t>1.1) ANALYZING A CASE STUDY</a:t>
            </a:r>
          </a:p>
        </p:txBody>
      </p:sp>
      <p:sp>
        <p:nvSpPr>
          <p:cNvPr name="TextBox 18" id="18"/>
          <p:cNvSpPr txBox="true"/>
          <p:nvPr/>
        </p:nvSpPr>
        <p:spPr>
          <a:xfrm rot="0">
            <a:off x="1143783" y="2222048"/>
            <a:ext cx="16000433" cy="762000"/>
          </a:xfrm>
          <a:prstGeom prst="rect">
            <a:avLst/>
          </a:prstGeom>
        </p:spPr>
        <p:txBody>
          <a:bodyPr anchor="t" rtlCol="false" tIns="0" lIns="0" bIns="0" rIns="0">
            <a:spAutoFit/>
          </a:bodyPr>
          <a:lstStyle/>
          <a:p>
            <a:pPr>
              <a:lnSpc>
                <a:spcPts val="6299"/>
              </a:lnSpc>
            </a:pPr>
            <a:r>
              <a:rPr lang="en-US" sz="4500">
                <a:solidFill>
                  <a:srgbClr val="FFFFFF"/>
                </a:solidFill>
                <a:latin typeface="Canva Sans Bold"/>
              </a:rPr>
              <a:t>Paragraph One</a:t>
            </a:r>
          </a:p>
        </p:txBody>
      </p:sp>
      <p:sp>
        <p:nvSpPr>
          <p:cNvPr name="TextBox 19" id="19"/>
          <p:cNvSpPr txBox="true"/>
          <p:nvPr/>
        </p:nvSpPr>
        <p:spPr>
          <a:xfrm rot="0">
            <a:off x="1258867" y="8143921"/>
            <a:ext cx="16000433" cy="762000"/>
          </a:xfrm>
          <a:prstGeom prst="rect">
            <a:avLst/>
          </a:prstGeom>
        </p:spPr>
        <p:txBody>
          <a:bodyPr anchor="t" rtlCol="false" tIns="0" lIns="0" bIns="0" rIns="0">
            <a:spAutoFit/>
          </a:bodyPr>
          <a:lstStyle/>
          <a:p>
            <a:pPr algn="ctr">
              <a:lnSpc>
                <a:spcPts val="6299"/>
              </a:lnSpc>
            </a:pPr>
            <a:r>
              <a:rPr lang="en-US" sz="4500">
                <a:solidFill>
                  <a:srgbClr val="FFDE17"/>
                </a:solidFill>
                <a:latin typeface="Canva Sans Bold"/>
              </a:rPr>
              <a:t>DELIVERABLE!</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Freeform 2" id="2"/>
          <p:cNvSpPr/>
          <p:nvPr/>
        </p:nvSpPr>
        <p:spPr>
          <a:xfrm flipH="false" flipV="false" rot="0">
            <a:off x="15405566" y="9477375"/>
            <a:ext cx="2534295" cy="588729"/>
          </a:xfrm>
          <a:custGeom>
            <a:avLst/>
            <a:gdLst/>
            <a:ahLst/>
            <a:cxnLst/>
            <a:rect r="r" b="b" t="t" l="l"/>
            <a:pathLst>
              <a:path h="588729" w="2534295">
                <a:moveTo>
                  <a:pt x="0" y="0"/>
                </a:moveTo>
                <a:lnTo>
                  <a:pt x="2534295" y="0"/>
                </a:lnTo>
                <a:lnTo>
                  <a:pt x="2534295" y="588729"/>
                </a:lnTo>
                <a:lnTo>
                  <a:pt x="0" y="588729"/>
                </a:lnTo>
                <a:lnTo>
                  <a:pt x="0" y="0"/>
                </a:lnTo>
                <a:close/>
              </a:path>
            </a:pathLst>
          </a:custGeom>
          <a:blipFill>
            <a:blip r:embed="rId2"/>
            <a:stretch>
              <a:fillRect l="0" t="0" r="0" b="0"/>
            </a:stretch>
          </a:blipFill>
        </p:spPr>
      </p:sp>
      <p:sp>
        <p:nvSpPr>
          <p:cNvPr name="Freeform 3" id="3"/>
          <p:cNvSpPr/>
          <p:nvPr/>
        </p:nvSpPr>
        <p:spPr>
          <a:xfrm flipH="false" flipV="false" rot="0">
            <a:off x="0" y="2309432"/>
            <a:ext cx="11469106" cy="7987093"/>
          </a:xfrm>
          <a:custGeom>
            <a:avLst/>
            <a:gdLst/>
            <a:ahLst/>
            <a:cxnLst/>
            <a:rect r="r" b="b" t="t" l="l"/>
            <a:pathLst>
              <a:path h="7987093" w="11469106">
                <a:moveTo>
                  <a:pt x="0" y="0"/>
                </a:moveTo>
                <a:lnTo>
                  <a:pt x="11469106" y="0"/>
                </a:lnTo>
                <a:lnTo>
                  <a:pt x="11469106" y="7987093"/>
                </a:lnTo>
                <a:lnTo>
                  <a:pt x="0" y="7987093"/>
                </a:lnTo>
                <a:lnTo>
                  <a:pt x="0" y="0"/>
                </a:lnTo>
                <a:close/>
              </a:path>
            </a:pathLst>
          </a:custGeom>
          <a:blipFill>
            <a:blip r:embed="rId3"/>
            <a:stretch>
              <a:fillRect l="0" t="0" r="0" b="0"/>
            </a:stretch>
          </a:blipFill>
        </p:spPr>
      </p:sp>
      <p:sp>
        <p:nvSpPr>
          <p:cNvPr name="TextBox 4" id="4"/>
          <p:cNvSpPr txBox="true"/>
          <p:nvPr/>
        </p:nvSpPr>
        <p:spPr>
          <a:xfrm rot="0">
            <a:off x="1028700" y="793460"/>
            <a:ext cx="16230600" cy="909905"/>
          </a:xfrm>
          <a:prstGeom prst="rect">
            <a:avLst/>
          </a:prstGeom>
        </p:spPr>
        <p:txBody>
          <a:bodyPr anchor="t" rtlCol="false" tIns="0" lIns="0" bIns="0" rIns="0">
            <a:spAutoFit/>
          </a:bodyPr>
          <a:lstStyle/>
          <a:p>
            <a:pPr algn="ctr" marL="0" indent="0" lvl="0">
              <a:lnSpc>
                <a:spcPts val="7039"/>
              </a:lnSpc>
              <a:spcBef>
                <a:spcPct val="0"/>
              </a:spcBef>
            </a:pPr>
            <a:r>
              <a:rPr lang="en-US" sz="6399">
                <a:solidFill>
                  <a:srgbClr val="FFFFFF"/>
                </a:solidFill>
                <a:latin typeface="Gotham 1 Bold"/>
              </a:rPr>
              <a:t>1.1) ANALYZING A CASE STUDY</a:t>
            </a:r>
          </a:p>
        </p:txBody>
      </p:sp>
      <p:sp>
        <p:nvSpPr>
          <p:cNvPr name="AutoShape 5" id="5"/>
          <p:cNvSpPr/>
          <p:nvPr/>
        </p:nvSpPr>
        <p:spPr>
          <a:xfrm flipH="true" flipV="true">
            <a:off x="11863467" y="2309432"/>
            <a:ext cx="0" cy="1208255"/>
          </a:xfrm>
          <a:prstGeom prst="line">
            <a:avLst/>
          </a:prstGeom>
          <a:ln cap="flat" w="95250">
            <a:solidFill>
              <a:srgbClr val="3BB3FF"/>
            </a:solidFill>
            <a:prstDash val="solid"/>
            <a:headEnd type="none" len="sm" w="sm"/>
            <a:tailEnd type="none" len="sm" w="sm"/>
          </a:ln>
        </p:spPr>
      </p:sp>
      <p:sp>
        <p:nvSpPr>
          <p:cNvPr name="AutoShape 6" id="6"/>
          <p:cNvSpPr/>
          <p:nvPr/>
        </p:nvSpPr>
        <p:spPr>
          <a:xfrm flipH="true" flipV="true">
            <a:off x="11863467" y="3709861"/>
            <a:ext cx="0" cy="1945520"/>
          </a:xfrm>
          <a:prstGeom prst="line">
            <a:avLst/>
          </a:prstGeom>
          <a:ln cap="flat" w="95250">
            <a:solidFill>
              <a:srgbClr val="FFDE17"/>
            </a:solidFill>
            <a:prstDash val="solid"/>
            <a:headEnd type="none" len="sm" w="sm"/>
            <a:tailEnd type="none" len="sm" w="sm"/>
          </a:ln>
        </p:spPr>
      </p:sp>
      <p:sp>
        <p:nvSpPr>
          <p:cNvPr name="AutoShape 7" id="7"/>
          <p:cNvSpPr/>
          <p:nvPr/>
        </p:nvSpPr>
        <p:spPr>
          <a:xfrm flipV="true">
            <a:off x="11863467" y="5854827"/>
            <a:ext cx="0" cy="2498257"/>
          </a:xfrm>
          <a:prstGeom prst="line">
            <a:avLst/>
          </a:prstGeom>
          <a:ln cap="flat" w="95250">
            <a:solidFill>
              <a:srgbClr val="3BB3FF"/>
            </a:solidFill>
            <a:prstDash val="solid"/>
            <a:headEnd type="none" len="sm" w="sm"/>
            <a:tailEnd type="none" len="sm" w="sm"/>
          </a:ln>
        </p:spPr>
      </p:sp>
      <p:sp>
        <p:nvSpPr>
          <p:cNvPr name="AutoShape 8" id="8"/>
          <p:cNvSpPr/>
          <p:nvPr/>
        </p:nvSpPr>
        <p:spPr>
          <a:xfrm flipV="true">
            <a:off x="11863467" y="8592060"/>
            <a:ext cx="0" cy="1502620"/>
          </a:xfrm>
          <a:prstGeom prst="line">
            <a:avLst/>
          </a:prstGeom>
          <a:ln cap="flat" w="95250">
            <a:solidFill>
              <a:srgbClr val="FFDE17"/>
            </a:solidFill>
            <a:prstDash val="solid"/>
            <a:headEnd type="none" len="sm" w="sm"/>
            <a:tailEnd type="none" len="sm" w="sm"/>
          </a:ln>
        </p:spPr>
      </p:sp>
      <p:sp>
        <p:nvSpPr>
          <p:cNvPr name="TextBox 9" id="9"/>
          <p:cNvSpPr txBox="true"/>
          <p:nvPr/>
        </p:nvSpPr>
        <p:spPr>
          <a:xfrm rot="0">
            <a:off x="12253992" y="2650035"/>
            <a:ext cx="4058204" cy="662908"/>
          </a:xfrm>
          <a:prstGeom prst="rect">
            <a:avLst/>
          </a:prstGeom>
        </p:spPr>
        <p:txBody>
          <a:bodyPr anchor="t" rtlCol="false" tIns="0" lIns="0" bIns="0" rIns="0">
            <a:spAutoFit/>
          </a:bodyPr>
          <a:lstStyle/>
          <a:p>
            <a:pPr>
              <a:lnSpc>
                <a:spcPts val="5459"/>
              </a:lnSpc>
            </a:pPr>
            <a:r>
              <a:rPr lang="en-US" sz="3899">
                <a:solidFill>
                  <a:srgbClr val="FFFFFF"/>
                </a:solidFill>
                <a:latin typeface="Gotham 1"/>
              </a:rPr>
              <a:t>Scenario Details</a:t>
            </a:r>
          </a:p>
        </p:txBody>
      </p:sp>
      <p:sp>
        <p:nvSpPr>
          <p:cNvPr name="TextBox 10" id="10"/>
          <p:cNvSpPr txBox="true"/>
          <p:nvPr/>
        </p:nvSpPr>
        <p:spPr>
          <a:xfrm rot="0">
            <a:off x="12253992" y="4419095"/>
            <a:ext cx="4058204" cy="662908"/>
          </a:xfrm>
          <a:prstGeom prst="rect">
            <a:avLst/>
          </a:prstGeom>
        </p:spPr>
        <p:txBody>
          <a:bodyPr anchor="t" rtlCol="false" tIns="0" lIns="0" bIns="0" rIns="0">
            <a:spAutoFit/>
          </a:bodyPr>
          <a:lstStyle/>
          <a:p>
            <a:pPr>
              <a:lnSpc>
                <a:spcPts val="5459"/>
              </a:lnSpc>
            </a:pPr>
            <a:r>
              <a:rPr lang="en-US" sz="3899">
                <a:solidFill>
                  <a:srgbClr val="FFFFFF"/>
                </a:solidFill>
                <a:latin typeface="Gotham 1"/>
              </a:rPr>
              <a:t>Scenario Details</a:t>
            </a:r>
          </a:p>
        </p:txBody>
      </p:sp>
      <p:sp>
        <p:nvSpPr>
          <p:cNvPr name="TextBox 11" id="11"/>
          <p:cNvSpPr txBox="true"/>
          <p:nvPr/>
        </p:nvSpPr>
        <p:spPr>
          <a:xfrm rot="0">
            <a:off x="12253992" y="6406586"/>
            <a:ext cx="4058204" cy="1348675"/>
          </a:xfrm>
          <a:prstGeom prst="rect">
            <a:avLst/>
          </a:prstGeom>
        </p:spPr>
        <p:txBody>
          <a:bodyPr anchor="t" rtlCol="false" tIns="0" lIns="0" bIns="0" rIns="0">
            <a:spAutoFit/>
          </a:bodyPr>
          <a:lstStyle/>
          <a:p>
            <a:pPr>
              <a:lnSpc>
                <a:spcPts val="5459"/>
              </a:lnSpc>
            </a:pPr>
            <a:r>
              <a:rPr lang="en-US" sz="3899">
                <a:solidFill>
                  <a:srgbClr val="FFFFFF"/>
                </a:solidFill>
                <a:latin typeface="Gotham 1"/>
              </a:rPr>
              <a:t>Specific Deliverables</a:t>
            </a:r>
          </a:p>
        </p:txBody>
      </p:sp>
      <p:sp>
        <p:nvSpPr>
          <p:cNvPr name="TextBox 12" id="12"/>
          <p:cNvSpPr txBox="true"/>
          <p:nvPr/>
        </p:nvSpPr>
        <p:spPr>
          <a:xfrm rot="0">
            <a:off x="12253992" y="8630932"/>
            <a:ext cx="4058204" cy="1348675"/>
          </a:xfrm>
          <a:prstGeom prst="rect">
            <a:avLst/>
          </a:prstGeom>
        </p:spPr>
        <p:txBody>
          <a:bodyPr anchor="t" rtlCol="false" tIns="0" lIns="0" bIns="0" rIns="0">
            <a:spAutoFit/>
          </a:bodyPr>
          <a:lstStyle/>
          <a:p>
            <a:pPr>
              <a:lnSpc>
                <a:spcPts val="5459"/>
              </a:lnSpc>
            </a:pPr>
            <a:r>
              <a:rPr lang="en-US" sz="3899">
                <a:solidFill>
                  <a:srgbClr val="FFFFFF"/>
                </a:solidFill>
                <a:latin typeface="Gotham 1"/>
              </a:rPr>
              <a:t>Standard Ending</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Freeform 2" id="2"/>
          <p:cNvSpPr/>
          <p:nvPr/>
        </p:nvSpPr>
        <p:spPr>
          <a:xfrm flipH="false" flipV="false" rot="0">
            <a:off x="1893224" y="2132253"/>
            <a:ext cx="14501551" cy="7345122"/>
          </a:xfrm>
          <a:custGeom>
            <a:avLst/>
            <a:gdLst/>
            <a:ahLst/>
            <a:cxnLst/>
            <a:rect r="r" b="b" t="t" l="l"/>
            <a:pathLst>
              <a:path h="7345122" w="14501551">
                <a:moveTo>
                  <a:pt x="0" y="0"/>
                </a:moveTo>
                <a:lnTo>
                  <a:pt x="14501552" y="0"/>
                </a:lnTo>
                <a:lnTo>
                  <a:pt x="14501552" y="7345122"/>
                </a:lnTo>
                <a:lnTo>
                  <a:pt x="0" y="7345122"/>
                </a:lnTo>
                <a:lnTo>
                  <a:pt x="0" y="0"/>
                </a:lnTo>
                <a:close/>
              </a:path>
            </a:pathLst>
          </a:custGeom>
          <a:blipFill>
            <a:blip r:embed="rId2"/>
            <a:stretch>
              <a:fillRect l="0" t="0" r="0" b="-179251"/>
            </a:stretch>
          </a:blipFill>
        </p:spPr>
      </p:sp>
      <p:sp>
        <p:nvSpPr>
          <p:cNvPr name="Freeform 3" id="3"/>
          <p:cNvSpPr/>
          <p:nvPr/>
        </p:nvSpPr>
        <p:spPr>
          <a:xfrm flipH="false" flipV="false" rot="0">
            <a:off x="16296705" y="9610725"/>
            <a:ext cx="1715115" cy="398430"/>
          </a:xfrm>
          <a:custGeom>
            <a:avLst/>
            <a:gdLst/>
            <a:ahLst/>
            <a:cxnLst/>
            <a:rect r="r" b="b" t="t" l="l"/>
            <a:pathLst>
              <a:path h="398430" w="1715115">
                <a:moveTo>
                  <a:pt x="0" y="0"/>
                </a:moveTo>
                <a:lnTo>
                  <a:pt x="1715115" y="0"/>
                </a:lnTo>
                <a:lnTo>
                  <a:pt x="1715115" y="398430"/>
                </a:lnTo>
                <a:lnTo>
                  <a:pt x="0" y="398430"/>
                </a:lnTo>
                <a:lnTo>
                  <a:pt x="0" y="0"/>
                </a:lnTo>
                <a:close/>
              </a:path>
            </a:pathLst>
          </a:custGeom>
          <a:blipFill>
            <a:blip r:embed="rId3"/>
            <a:stretch>
              <a:fillRect l="0" t="0" r="0" b="0"/>
            </a:stretch>
          </a:blipFill>
        </p:spPr>
      </p:sp>
      <p:grpSp>
        <p:nvGrpSpPr>
          <p:cNvPr name="Group 4" id="4"/>
          <p:cNvGrpSpPr/>
          <p:nvPr/>
        </p:nvGrpSpPr>
        <p:grpSpPr>
          <a:xfrm rot="-511199">
            <a:off x="4253581" y="3606892"/>
            <a:ext cx="9324784" cy="4395843"/>
            <a:chOff x="0" y="0"/>
            <a:chExt cx="1724171" cy="812800"/>
          </a:xfrm>
        </p:grpSpPr>
        <p:sp>
          <p:nvSpPr>
            <p:cNvPr name="Freeform 5" id="5"/>
            <p:cNvSpPr/>
            <p:nvPr/>
          </p:nvSpPr>
          <p:spPr>
            <a:xfrm flipH="false" flipV="false" rot="0">
              <a:off x="0" y="0"/>
              <a:ext cx="1724171" cy="812800"/>
            </a:xfrm>
            <a:custGeom>
              <a:avLst/>
              <a:gdLst/>
              <a:ahLst/>
              <a:cxnLst/>
              <a:rect r="r" b="b" t="t" l="l"/>
              <a:pathLst>
                <a:path h="812800" w="1724171">
                  <a:moveTo>
                    <a:pt x="0" y="0"/>
                  </a:moveTo>
                  <a:lnTo>
                    <a:pt x="1724171" y="0"/>
                  </a:lnTo>
                  <a:lnTo>
                    <a:pt x="1724171" y="812800"/>
                  </a:lnTo>
                  <a:lnTo>
                    <a:pt x="0" y="812800"/>
                  </a:lnTo>
                  <a:close/>
                </a:path>
              </a:pathLst>
            </a:custGeom>
            <a:solidFill>
              <a:srgbClr val="F71424"/>
            </a:solidFill>
          </p:spPr>
        </p:sp>
        <p:sp>
          <p:nvSpPr>
            <p:cNvPr name="TextBox 6" id="6"/>
            <p:cNvSpPr txBox="true"/>
            <p:nvPr/>
          </p:nvSpPr>
          <p:spPr>
            <a:xfrm>
              <a:off x="0" y="-142875"/>
              <a:ext cx="1724171" cy="955675"/>
            </a:xfrm>
            <a:prstGeom prst="rect">
              <a:avLst/>
            </a:prstGeom>
          </p:spPr>
          <p:txBody>
            <a:bodyPr anchor="ctr" rtlCol="false" tIns="50800" lIns="50800" bIns="50800" rIns="50800"/>
            <a:lstStyle/>
            <a:p>
              <a:pPr algn="ctr">
                <a:lnSpc>
                  <a:spcPts val="10500"/>
                </a:lnSpc>
              </a:pPr>
              <a:r>
                <a:rPr lang="en-US" sz="7500">
                  <a:solidFill>
                    <a:srgbClr val="FFFFFF"/>
                  </a:solidFill>
                  <a:latin typeface="Gotham 1 Bold"/>
                </a:rPr>
                <a:t>Don’t Write Yet!</a:t>
              </a:r>
            </a:p>
          </p:txBody>
        </p:sp>
      </p:grpSp>
      <p:sp>
        <p:nvSpPr>
          <p:cNvPr name="TextBox 7" id="7"/>
          <p:cNvSpPr txBox="true"/>
          <p:nvPr/>
        </p:nvSpPr>
        <p:spPr>
          <a:xfrm rot="0">
            <a:off x="800673" y="1085875"/>
            <a:ext cx="16230600" cy="909905"/>
          </a:xfrm>
          <a:prstGeom prst="rect">
            <a:avLst/>
          </a:prstGeom>
        </p:spPr>
        <p:txBody>
          <a:bodyPr anchor="t" rtlCol="false" tIns="0" lIns="0" bIns="0" rIns="0">
            <a:spAutoFit/>
          </a:bodyPr>
          <a:lstStyle/>
          <a:p>
            <a:pPr algn="ctr" marL="0" indent="0" lvl="0">
              <a:lnSpc>
                <a:spcPts val="7039"/>
              </a:lnSpc>
              <a:spcBef>
                <a:spcPct val="0"/>
              </a:spcBef>
            </a:pPr>
            <a:r>
              <a:rPr lang="en-US" sz="6399">
                <a:solidFill>
                  <a:srgbClr val="FFFFFF"/>
                </a:solidFill>
                <a:latin typeface="Gotham 1 Bold"/>
              </a:rPr>
              <a:t>1.1) ANALYZING A CASE STUDY</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Freeform 2" id="2"/>
          <p:cNvSpPr/>
          <p:nvPr/>
        </p:nvSpPr>
        <p:spPr>
          <a:xfrm flipH="false" flipV="false" rot="0">
            <a:off x="1893224" y="2132253"/>
            <a:ext cx="14501551" cy="7345122"/>
          </a:xfrm>
          <a:custGeom>
            <a:avLst/>
            <a:gdLst/>
            <a:ahLst/>
            <a:cxnLst/>
            <a:rect r="r" b="b" t="t" l="l"/>
            <a:pathLst>
              <a:path h="7345122" w="14501551">
                <a:moveTo>
                  <a:pt x="0" y="0"/>
                </a:moveTo>
                <a:lnTo>
                  <a:pt x="14501552" y="0"/>
                </a:lnTo>
                <a:lnTo>
                  <a:pt x="14501552" y="7345122"/>
                </a:lnTo>
                <a:lnTo>
                  <a:pt x="0" y="7345122"/>
                </a:lnTo>
                <a:lnTo>
                  <a:pt x="0" y="0"/>
                </a:lnTo>
                <a:close/>
              </a:path>
            </a:pathLst>
          </a:custGeom>
          <a:blipFill>
            <a:blip r:embed="rId2"/>
            <a:stretch>
              <a:fillRect l="0" t="0" r="0" b="-179251"/>
            </a:stretch>
          </a:blipFill>
        </p:spPr>
      </p:sp>
      <p:sp>
        <p:nvSpPr>
          <p:cNvPr name="Freeform 3" id="3"/>
          <p:cNvSpPr/>
          <p:nvPr/>
        </p:nvSpPr>
        <p:spPr>
          <a:xfrm flipH="false" flipV="false" rot="0">
            <a:off x="16296705" y="9610725"/>
            <a:ext cx="1715115" cy="398430"/>
          </a:xfrm>
          <a:custGeom>
            <a:avLst/>
            <a:gdLst/>
            <a:ahLst/>
            <a:cxnLst/>
            <a:rect r="r" b="b" t="t" l="l"/>
            <a:pathLst>
              <a:path h="398430" w="1715115">
                <a:moveTo>
                  <a:pt x="0" y="0"/>
                </a:moveTo>
                <a:lnTo>
                  <a:pt x="1715115" y="0"/>
                </a:lnTo>
                <a:lnTo>
                  <a:pt x="1715115" y="398430"/>
                </a:lnTo>
                <a:lnTo>
                  <a:pt x="0" y="398430"/>
                </a:lnTo>
                <a:lnTo>
                  <a:pt x="0" y="0"/>
                </a:lnTo>
                <a:close/>
              </a:path>
            </a:pathLst>
          </a:custGeom>
          <a:blipFill>
            <a:blip r:embed="rId3"/>
            <a:stretch>
              <a:fillRect l="0" t="0" r="0" b="0"/>
            </a:stretch>
          </a:blipFill>
        </p:spPr>
      </p:sp>
      <p:sp>
        <p:nvSpPr>
          <p:cNvPr name="TextBox 4" id="4"/>
          <p:cNvSpPr txBox="true"/>
          <p:nvPr/>
        </p:nvSpPr>
        <p:spPr>
          <a:xfrm rot="0">
            <a:off x="800673" y="1085875"/>
            <a:ext cx="16230600" cy="909905"/>
          </a:xfrm>
          <a:prstGeom prst="rect">
            <a:avLst/>
          </a:prstGeom>
        </p:spPr>
        <p:txBody>
          <a:bodyPr anchor="t" rtlCol="false" tIns="0" lIns="0" bIns="0" rIns="0">
            <a:spAutoFit/>
          </a:bodyPr>
          <a:lstStyle/>
          <a:p>
            <a:pPr algn="ctr" marL="0" indent="0" lvl="0">
              <a:lnSpc>
                <a:spcPts val="7039"/>
              </a:lnSpc>
              <a:spcBef>
                <a:spcPct val="0"/>
              </a:spcBef>
            </a:pPr>
            <a:r>
              <a:rPr lang="en-US" sz="6399">
                <a:solidFill>
                  <a:srgbClr val="FFFFFF"/>
                </a:solidFill>
                <a:latin typeface="Gotham 1 Bold"/>
              </a:rPr>
              <a:t>1.1) ANALYZING A CASE STUDY</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Freeform 2" id="2"/>
          <p:cNvSpPr/>
          <p:nvPr/>
        </p:nvSpPr>
        <p:spPr>
          <a:xfrm flipH="false" flipV="false" rot="0">
            <a:off x="1893224" y="2132253"/>
            <a:ext cx="14501551" cy="7345122"/>
          </a:xfrm>
          <a:custGeom>
            <a:avLst/>
            <a:gdLst/>
            <a:ahLst/>
            <a:cxnLst/>
            <a:rect r="r" b="b" t="t" l="l"/>
            <a:pathLst>
              <a:path h="7345122" w="14501551">
                <a:moveTo>
                  <a:pt x="0" y="0"/>
                </a:moveTo>
                <a:lnTo>
                  <a:pt x="14501552" y="0"/>
                </a:lnTo>
                <a:lnTo>
                  <a:pt x="14501552" y="7345122"/>
                </a:lnTo>
                <a:lnTo>
                  <a:pt x="0" y="7345122"/>
                </a:lnTo>
                <a:lnTo>
                  <a:pt x="0" y="0"/>
                </a:lnTo>
                <a:close/>
              </a:path>
            </a:pathLst>
          </a:custGeom>
          <a:blipFill>
            <a:blip r:embed="rId2"/>
            <a:stretch>
              <a:fillRect l="0" t="0" r="0" b="-179251"/>
            </a:stretch>
          </a:blipFill>
        </p:spPr>
      </p:sp>
      <p:sp>
        <p:nvSpPr>
          <p:cNvPr name="TextBox 3" id="3"/>
          <p:cNvSpPr txBox="true"/>
          <p:nvPr/>
        </p:nvSpPr>
        <p:spPr>
          <a:xfrm rot="0">
            <a:off x="800673" y="1085850"/>
            <a:ext cx="16230600" cy="909955"/>
          </a:xfrm>
          <a:prstGeom prst="rect">
            <a:avLst/>
          </a:prstGeom>
        </p:spPr>
        <p:txBody>
          <a:bodyPr anchor="t" rtlCol="false" tIns="0" lIns="0" bIns="0" rIns="0">
            <a:spAutoFit/>
          </a:bodyPr>
          <a:lstStyle/>
          <a:p>
            <a:pPr algn="ctr" marL="0" indent="0" lvl="0">
              <a:lnSpc>
                <a:spcPts val="7039"/>
              </a:lnSpc>
              <a:spcBef>
                <a:spcPct val="0"/>
              </a:spcBef>
            </a:pPr>
            <a:r>
              <a:rPr lang="en-US" sz="6399">
                <a:solidFill>
                  <a:srgbClr val="FFFFFF"/>
                </a:solidFill>
                <a:latin typeface="Gotham 1 Bold"/>
              </a:rPr>
              <a:t>ANALYZING A CASE STUDY</a:t>
            </a:r>
          </a:p>
        </p:txBody>
      </p:sp>
      <p:sp>
        <p:nvSpPr>
          <p:cNvPr name="TextBox 4" id="4"/>
          <p:cNvSpPr txBox="true"/>
          <p:nvPr/>
        </p:nvSpPr>
        <p:spPr>
          <a:xfrm rot="0">
            <a:off x="2880587" y="4493150"/>
            <a:ext cx="3095610" cy="431800"/>
          </a:xfrm>
          <a:prstGeom prst="rect">
            <a:avLst/>
          </a:prstGeom>
        </p:spPr>
        <p:txBody>
          <a:bodyPr anchor="t" rtlCol="false" tIns="0" lIns="0" bIns="0" rIns="0">
            <a:spAutoFit/>
          </a:bodyPr>
          <a:lstStyle/>
          <a:p>
            <a:pPr>
              <a:lnSpc>
                <a:spcPts val="3499"/>
              </a:lnSpc>
            </a:pPr>
            <a:r>
              <a:rPr lang="en-US" sz="2499">
                <a:solidFill>
                  <a:srgbClr val="000000"/>
                </a:solidFill>
                <a:latin typeface="Gotham 1"/>
              </a:rPr>
              <a:t>Marketing Director</a:t>
            </a:r>
          </a:p>
        </p:txBody>
      </p:sp>
      <p:sp>
        <p:nvSpPr>
          <p:cNvPr name="Freeform 5" id="5"/>
          <p:cNvSpPr/>
          <p:nvPr/>
        </p:nvSpPr>
        <p:spPr>
          <a:xfrm flipH="false" flipV="false" rot="0">
            <a:off x="16296705" y="9610725"/>
            <a:ext cx="1715115" cy="398430"/>
          </a:xfrm>
          <a:custGeom>
            <a:avLst/>
            <a:gdLst/>
            <a:ahLst/>
            <a:cxnLst/>
            <a:rect r="r" b="b" t="t" l="l"/>
            <a:pathLst>
              <a:path h="398430" w="1715115">
                <a:moveTo>
                  <a:pt x="0" y="0"/>
                </a:moveTo>
                <a:lnTo>
                  <a:pt x="1715115" y="0"/>
                </a:lnTo>
                <a:lnTo>
                  <a:pt x="1715115" y="398430"/>
                </a:lnTo>
                <a:lnTo>
                  <a:pt x="0" y="398430"/>
                </a:lnTo>
                <a:lnTo>
                  <a:pt x="0" y="0"/>
                </a:lnTo>
                <a:close/>
              </a:path>
            </a:pathLst>
          </a:custGeom>
          <a:blipFill>
            <a:blip r:embed="rId3"/>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Freeform 2" id="2"/>
          <p:cNvSpPr/>
          <p:nvPr/>
        </p:nvSpPr>
        <p:spPr>
          <a:xfrm flipH="false" flipV="false" rot="0">
            <a:off x="1893224" y="2132253"/>
            <a:ext cx="14501551" cy="7345122"/>
          </a:xfrm>
          <a:custGeom>
            <a:avLst/>
            <a:gdLst/>
            <a:ahLst/>
            <a:cxnLst/>
            <a:rect r="r" b="b" t="t" l="l"/>
            <a:pathLst>
              <a:path h="7345122" w="14501551">
                <a:moveTo>
                  <a:pt x="0" y="0"/>
                </a:moveTo>
                <a:lnTo>
                  <a:pt x="14501552" y="0"/>
                </a:lnTo>
                <a:lnTo>
                  <a:pt x="14501552" y="7345122"/>
                </a:lnTo>
                <a:lnTo>
                  <a:pt x="0" y="7345122"/>
                </a:lnTo>
                <a:lnTo>
                  <a:pt x="0" y="0"/>
                </a:lnTo>
                <a:close/>
              </a:path>
            </a:pathLst>
          </a:custGeom>
          <a:blipFill>
            <a:blip r:embed="rId2"/>
            <a:stretch>
              <a:fillRect l="0" t="0" r="0" b="-179251"/>
            </a:stretch>
          </a:blipFill>
        </p:spPr>
      </p:sp>
      <p:sp>
        <p:nvSpPr>
          <p:cNvPr name="TextBox 3" id="3"/>
          <p:cNvSpPr txBox="true"/>
          <p:nvPr/>
        </p:nvSpPr>
        <p:spPr>
          <a:xfrm rot="0">
            <a:off x="800673" y="1085850"/>
            <a:ext cx="16230600" cy="909955"/>
          </a:xfrm>
          <a:prstGeom prst="rect">
            <a:avLst/>
          </a:prstGeom>
        </p:spPr>
        <p:txBody>
          <a:bodyPr anchor="t" rtlCol="false" tIns="0" lIns="0" bIns="0" rIns="0">
            <a:spAutoFit/>
          </a:bodyPr>
          <a:lstStyle/>
          <a:p>
            <a:pPr algn="ctr" marL="0" indent="0" lvl="0">
              <a:lnSpc>
                <a:spcPts val="7039"/>
              </a:lnSpc>
              <a:spcBef>
                <a:spcPct val="0"/>
              </a:spcBef>
            </a:pPr>
            <a:r>
              <a:rPr lang="en-US" sz="6399">
                <a:solidFill>
                  <a:srgbClr val="FFFFFF"/>
                </a:solidFill>
                <a:latin typeface="Gotham 1 Bold"/>
              </a:rPr>
              <a:t>ANALYZING A CASE STUDY</a:t>
            </a:r>
          </a:p>
        </p:txBody>
      </p:sp>
      <p:sp>
        <p:nvSpPr>
          <p:cNvPr name="TextBox 4" id="4"/>
          <p:cNvSpPr txBox="true"/>
          <p:nvPr/>
        </p:nvSpPr>
        <p:spPr>
          <a:xfrm rot="0">
            <a:off x="2880587" y="4493150"/>
            <a:ext cx="3095610" cy="431800"/>
          </a:xfrm>
          <a:prstGeom prst="rect">
            <a:avLst/>
          </a:prstGeom>
        </p:spPr>
        <p:txBody>
          <a:bodyPr anchor="t" rtlCol="false" tIns="0" lIns="0" bIns="0" rIns="0">
            <a:spAutoFit/>
          </a:bodyPr>
          <a:lstStyle/>
          <a:p>
            <a:pPr>
              <a:lnSpc>
                <a:spcPts val="3499"/>
              </a:lnSpc>
            </a:pPr>
            <a:r>
              <a:rPr lang="en-US" sz="2499">
                <a:solidFill>
                  <a:srgbClr val="000000"/>
                </a:solidFill>
                <a:latin typeface="Gotham 1"/>
              </a:rPr>
              <a:t>Marketing Director</a:t>
            </a:r>
          </a:p>
        </p:txBody>
      </p:sp>
      <p:sp>
        <p:nvSpPr>
          <p:cNvPr name="TextBox 5" id="5"/>
          <p:cNvSpPr txBox="true"/>
          <p:nvPr/>
        </p:nvSpPr>
        <p:spPr>
          <a:xfrm rot="0">
            <a:off x="7596195" y="4199462"/>
            <a:ext cx="3095610" cy="1123950"/>
          </a:xfrm>
          <a:prstGeom prst="rect">
            <a:avLst/>
          </a:prstGeom>
        </p:spPr>
        <p:txBody>
          <a:bodyPr anchor="t" rtlCol="false" tIns="0" lIns="0" bIns="0" rIns="0">
            <a:spAutoFit/>
          </a:bodyPr>
          <a:lstStyle/>
          <a:p>
            <a:pPr algn="ctr">
              <a:lnSpc>
                <a:spcPts val="2999"/>
              </a:lnSpc>
            </a:pPr>
            <a:r>
              <a:rPr lang="en-US" sz="2499">
                <a:solidFill>
                  <a:srgbClr val="000000"/>
                </a:solidFill>
                <a:latin typeface="Gotham 1"/>
              </a:rPr>
              <a:t>Owner of a new semi-professional soccer team</a:t>
            </a:r>
          </a:p>
        </p:txBody>
      </p:sp>
      <p:sp>
        <p:nvSpPr>
          <p:cNvPr name="Freeform 6" id="6"/>
          <p:cNvSpPr/>
          <p:nvPr/>
        </p:nvSpPr>
        <p:spPr>
          <a:xfrm flipH="false" flipV="false" rot="0">
            <a:off x="16296705" y="9610725"/>
            <a:ext cx="1715115" cy="398430"/>
          </a:xfrm>
          <a:custGeom>
            <a:avLst/>
            <a:gdLst/>
            <a:ahLst/>
            <a:cxnLst/>
            <a:rect r="r" b="b" t="t" l="l"/>
            <a:pathLst>
              <a:path h="398430" w="1715115">
                <a:moveTo>
                  <a:pt x="0" y="0"/>
                </a:moveTo>
                <a:lnTo>
                  <a:pt x="1715115" y="0"/>
                </a:lnTo>
                <a:lnTo>
                  <a:pt x="1715115" y="398430"/>
                </a:lnTo>
                <a:lnTo>
                  <a:pt x="0" y="398430"/>
                </a:lnTo>
                <a:lnTo>
                  <a:pt x="0" y="0"/>
                </a:lnTo>
                <a:close/>
              </a:path>
            </a:pathLst>
          </a:custGeom>
          <a:blipFill>
            <a:blip r:embed="rId3"/>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Freeform 2" id="2"/>
          <p:cNvSpPr/>
          <p:nvPr/>
        </p:nvSpPr>
        <p:spPr>
          <a:xfrm flipH="false" flipV="false" rot="0">
            <a:off x="1893224" y="2132253"/>
            <a:ext cx="14501551" cy="7345122"/>
          </a:xfrm>
          <a:custGeom>
            <a:avLst/>
            <a:gdLst/>
            <a:ahLst/>
            <a:cxnLst/>
            <a:rect r="r" b="b" t="t" l="l"/>
            <a:pathLst>
              <a:path h="7345122" w="14501551">
                <a:moveTo>
                  <a:pt x="0" y="0"/>
                </a:moveTo>
                <a:lnTo>
                  <a:pt x="14501552" y="0"/>
                </a:lnTo>
                <a:lnTo>
                  <a:pt x="14501552" y="7345122"/>
                </a:lnTo>
                <a:lnTo>
                  <a:pt x="0" y="7345122"/>
                </a:lnTo>
                <a:lnTo>
                  <a:pt x="0" y="0"/>
                </a:lnTo>
                <a:close/>
              </a:path>
            </a:pathLst>
          </a:custGeom>
          <a:blipFill>
            <a:blip r:embed="rId2"/>
            <a:stretch>
              <a:fillRect l="0" t="0" r="0" b="-179251"/>
            </a:stretch>
          </a:blipFill>
        </p:spPr>
      </p:sp>
      <p:sp>
        <p:nvSpPr>
          <p:cNvPr name="TextBox 3" id="3"/>
          <p:cNvSpPr txBox="true"/>
          <p:nvPr/>
        </p:nvSpPr>
        <p:spPr>
          <a:xfrm rot="0">
            <a:off x="800673" y="1085850"/>
            <a:ext cx="16230600" cy="909955"/>
          </a:xfrm>
          <a:prstGeom prst="rect">
            <a:avLst/>
          </a:prstGeom>
        </p:spPr>
        <p:txBody>
          <a:bodyPr anchor="t" rtlCol="false" tIns="0" lIns="0" bIns="0" rIns="0">
            <a:spAutoFit/>
          </a:bodyPr>
          <a:lstStyle/>
          <a:p>
            <a:pPr algn="ctr" marL="0" indent="0" lvl="0">
              <a:lnSpc>
                <a:spcPts val="7039"/>
              </a:lnSpc>
              <a:spcBef>
                <a:spcPct val="0"/>
              </a:spcBef>
            </a:pPr>
            <a:r>
              <a:rPr lang="en-US" sz="6399">
                <a:solidFill>
                  <a:srgbClr val="FFFFFF"/>
                </a:solidFill>
                <a:latin typeface="Gotham 1 Bold"/>
              </a:rPr>
              <a:t>ANALYZING A CASE STUDY</a:t>
            </a:r>
          </a:p>
        </p:txBody>
      </p:sp>
      <p:sp>
        <p:nvSpPr>
          <p:cNvPr name="TextBox 4" id="4"/>
          <p:cNvSpPr txBox="true"/>
          <p:nvPr/>
        </p:nvSpPr>
        <p:spPr>
          <a:xfrm rot="0">
            <a:off x="2880587" y="4493150"/>
            <a:ext cx="3095610" cy="431800"/>
          </a:xfrm>
          <a:prstGeom prst="rect">
            <a:avLst/>
          </a:prstGeom>
        </p:spPr>
        <p:txBody>
          <a:bodyPr anchor="t" rtlCol="false" tIns="0" lIns="0" bIns="0" rIns="0">
            <a:spAutoFit/>
          </a:bodyPr>
          <a:lstStyle/>
          <a:p>
            <a:pPr>
              <a:lnSpc>
                <a:spcPts val="3499"/>
              </a:lnSpc>
            </a:pPr>
            <a:r>
              <a:rPr lang="en-US" sz="2499">
                <a:solidFill>
                  <a:srgbClr val="000000"/>
                </a:solidFill>
                <a:latin typeface="Gotham 1"/>
              </a:rPr>
              <a:t>Marketing Director</a:t>
            </a:r>
          </a:p>
        </p:txBody>
      </p:sp>
      <p:sp>
        <p:nvSpPr>
          <p:cNvPr name="TextBox 5" id="5"/>
          <p:cNvSpPr txBox="true"/>
          <p:nvPr/>
        </p:nvSpPr>
        <p:spPr>
          <a:xfrm rot="0">
            <a:off x="7596195" y="4199462"/>
            <a:ext cx="3095610" cy="1123950"/>
          </a:xfrm>
          <a:prstGeom prst="rect">
            <a:avLst/>
          </a:prstGeom>
        </p:spPr>
        <p:txBody>
          <a:bodyPr anchor="t" rtlCol="false" tIns="0" lIns="0" bIns="0" rIns="0">
            <a:spAutoFit/>
          </a:bodyPr>
          <a:lstStyle/>
          <a:p>
            <a:pPr algn="ctr">
              <a:lnSpc>
                <a:spcPts val="2999"/>
              </a:lnSpc>
            </a:pPr>
            <a:r>
              <a:rPr lang="en-US" sz="2499">
                <a:solidFill>
                  <a:srgbClr val="000000"/>
                </a:solidFill>
                <a:latin typeface="Gotham 1"/>
              </a:rPr>
              <a:t>Owner of a new semi-professional soccer team</a:t>
            </a:r>
          </a:p>
        </p:txBody>
      </p:sp>
      <p:sp>
        <p:nvSpPr>
          <p:cNvPr name="TextBox 6" id="6"/>
          <p:cNvSpPr txBox="true"/>
          <p:nvPr/>
        </p:nvSpPr>
        <p:spPr>
          <a:xfrm rot="0">
            <a:off x="12006255" y="4356625"/>
            <a:ext cx="3612123" cy="752475"/>
          </a:xfrm>
          <a:prstGeom prst="rect">
            <a:avLst/>
          </a:prstGeom>
        </p:spPr>
        <p:txBody>
          <a:bodyPr anchor="t" rtlCol="false" tIns="0" lIns="0" bIns="0" rIns="0">
            <a:spAutoFit/>
          </a:bodyPr>
          <a:lstStyle/>
          <a:p>
            <a:pPr algn="ctr">
              <a:lnSpc>
                <a:spcPts val="2999"/>
              </a:lnSpc>
            </a:pPr>
            <a:r>
              <a:rPr lang="en-US" sz="2499">
                <a:solidFill>
                  <a:srgbClr val="000000"/>
                </a:solidFill>
                <a:latin typeface="Gotham 1"/>
              </a:rPr>
              <a:t>River City</a:t>
            </a:r>
          </a:p>
          <a:p>
            <a:pPr algn="ctr">
              <a:lnSpc>
                <a:spcPts val="2999"/>
              </a:lnSpc>
            </a:pPr>
            <a:r>
              <a:rPr lang="en-US" sz="2499">
                <a:solidFill>
                  <a:srgbClr val="000000"/>
                </a:solidFill>
                <a:latin typeface="Gotham 1"/>
              </a:rPr>
              <a:t>Rampage</a:t>
            </a:r>
          </a:p>
        </p:txBody>
      </p:sp>
      <p:sp>
        <p:nvSpPr>
          <p:cNvPr name="TextBox 7" id="7"/>
          <p:cNvSpPr txBox="true"/>
          <p:nvPr/>
        </p:nvSpPr>
        <p:spPr>
          <a:xfrm rot="0">
            <a:off x="3628432" y="6783832"/>
            <a:ext cx="11031136" cy="1495425"/>
          </a:xfrm>
          <a:prstGeom prst="rect">
            <a:avLst/>
          </a:prstGeom>
        </p:spPr>
        <p:txBody>
          <a:bodyPr anchor="t" rtlCol="false" tIns="0" lIns="0" bIns="0" rIns="0">
            <a:spAutoFit/>
          </a:bodyPr>
          <a:lstStyle/>
          <a:p>
            <a:pPr algn="ctr">
              <a:lnSpc>
                <a:spcPts val="2999"/>
              </a:lnSpc>
            </a:pPr>
            <a:r>
              <a:rPr lang="en-US" sz="2499">
                <a:solidFill>
                  <a:srgbClr val="000000"/>
                </a:solidFill>
                <a:latin typeface="Gotham 1"/>
              </a:rPr>
              <a:t>Develop some sales promotions and PR activities to involve many of the youth soccer participants in the River City community involving deals for home games, soccer clinics with players, fundraisers for youth groups, possible team and youth soccer events.</a:t>
            </a:r>
          </a:p>
        </p:txBody>
      </p:sp>
      <p:sp>
        <p:nvSpPr>
          <p:cNvPr name="Freeform 8" id="8"/>
          <p:cNvSpPr/>
          <p:nvPr/>
        </p:nvSpPr>
        <p:spPr>
          <a:xfrm flipH="false" flipV="false" rot="0">
            <a:off x="16296705" y="9610725"/>
            <a:ext cx="1715115" cy="398430"/>
          </a:xfrm>
          <a:custGeom>
            <a:avLst/>
            <a:gdLst/>
            <a:ahLst/>
            <a:cxnLst/>
            <a:rect r="r" b="b" t="t" l="l"/>
            <a:pathLst>
              <a:path h="398430" w="1715115">
                <a:moveTo>
                  <a:pt x="0" y="0"/>
                </a:moveTo>
                <a:lnTo>
                  <a:pt x="1715115" y="0"/>
                </a:lnTo>
                <a:lnTo>
                  <a:pt x="1715115" y="398430"/>
                </a:lnTo>
                <a:lnTo>
                  <a:pt x="0" y="398430"/>
                </a:lnTo>
                <a:lnTo>
                  <a:pt x="0" y="0"/>
                </a:lnTo>
                <a:close/>
              </a:path>
            </a:pathLst>
          </a:custGeom>
          <a:blipFill>
            <a:blip r:embed="rId3"/>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Freeform 2" id="2"/>
          <p:cNvSpPr/>
          <p:nvPr/>
        </p:nvSpPr>
        <p:spPr>
          <a:xfrm flipH="false" flipV="false" rot="0">
            <a:off x="1893224" y="2132253"/>
            <a:ext cx="14501551" cy="7345122"/>
          </a:xfrm>
          <a:custGeom>
            <a:avLst/>
            <a:gdLst/>
            <a:ahLst/>
            <a:cxnLst/>
            <a:rect r="r" b="b" t="t" l="l"/>
            <a:pathLst>
              <a:path h="7345122" w="14501551">
                <a:moveTo>
                  <a:pt x="0" y="0"/>
                </a:moveTo>
                <a:lnTo>
                  <a:pt x="14501552" y="0"/>
                </a:lnTo>
                <a:lnTo>
                  <a:pt x="14501552" y="7345122"/>
                </a:lnTo>
                <a:lnTo>
                  <a:pt x="0" y="7345122"/>
                </a:lnTo>
                <a:lnTo>
                  <a:pt x="0" y="0"/>
                </a:lnTo>
                <a:close/>
              </a:path>
            </a:pathLst>
          </a:custGeom>
          <a:blipFill>
            <a:blip r:embed="rId2"/>
            <a:stretch>
              <a:fillRect l="0" t="0" r="0" b="-179251"/>
            </a:stretch>
          </a:blipFill>
        </p:spPr>
      </p:sp>
      <p:sp>
        <p:nvSpPr>
          <p:cNvPr name="TextBox 3" id="3"/>
          <p:cNvSpPr txBox="true"/>
          <p:nvPr/>
        </p:nvSpPr>
        <p:spPr>
          <a:xfrm rot="0">
            <a:off x="800673" y="1085850"/>
            <a:ext cx="16230600" cy="909955"/>
          </a:xfrm>
          <a:prstGeom prst="rect">
            <a:avLst/>
          </a:prstGeom>
        </p:spPr>
        <p:txBody>
          <a:bodyPr anchor="t" rtlCol="false" tIns="0" lIns="0" bIns="0" rIns="0">
            <a:spAutoFit/>
          </a:bodyPr>
          <a:lstStyle/>
          <a:p>
            <a:pPr algn="ctr" marL="0" indent="0" lvl="0">
              <a:lnSpc>
                <a:spcPts val="7039"/>
              </a:lnSpc>
              <a:spcBef>
                <a:spcPct val="0"/>
              </a:spcBef>
            </a:pPr>
            <a:r>
              <a:rPr lang="en-US" sz="6399">
                <a:solidFill>
                  <a:srgbClr val="FFFFFF"/>
                </a:solidFill>
                <a:latin typeface="Gotham 1 Bold"/>
              </a:rPr>
              <a:t>ANALYZING A CASE STUDY</a:t>
            </a:r>
          </a:p>
        </p:txBody>
      </p:sp>
      <p:sp>
        <p:nvSpPr>
          <p:cNvPr name="TextBox 4" id="4"/>
          <p:cNvSpPr txBox="true"/>
          <p:nvPr/>
        </p:nvSpPr>
        <p:spPr>
          <a:xfrm rot="0">
            <a:off x="2880587" y="4493150"/>
            <a:ext cx="3095610" cy="431800"/>
          </a:xfrm>
          <a:prstGeom prst="rect">
            <a:avLst/>
          </a:prstGeom>
        </p:spPr>
        <p:txBody>
          <a:bodyPr anchor="t" rtlCol="false" tIns="0" lIns="0" bIns="0" rIns="0">
            <a:spAutoFit/>
          </a:bodyPr>
          <a:lstStyle/>
          <a:p>
            <a:pPr>
              <a:lnSpc>
                <a:spcPts val="3499"/>
              </a:lnSpc>
            </a:pPr>
            <a:r>
              <a:rPr lang="en-US" sz="2499">
                <a:solidFill>
                  <a:srgbClr val="000000"/>
                </a:solidFill>
                <a:latin typeface="Gotham 1"/>
              </a:rPr>
              <a:t>Marketing Director</a:t>
            </a:r>
          </a:p>
        </p:txBody>
      </p:sp>
      <p:sp>
        <p:nvSpPr>
          <p:cNvPr name="TextBox 5" id="5"/>
          <p:cNvSpPr txBox="true"/>
          <p:nvPr/>
        </p:nvSpPr>
        <p:spPr>
          <a:xfrm rot="0">
            <a:off x="7596195" y="4199462"/>
            <a:ext cx="3095610" cy="1123950"/>
          </a:xfrm>
          <a:prstGeom prst="rect">
            <a:avLst/>
          </a:prstGeom>
        </p:spPr>
        <p:txBody>
          <a:bodyPr anchor="t" rtlCol="false" tIns="0" lIns="0" bIns="0" rIns="0">
            <a:spAutoFit/>
          </a:bodyPr>
          <a:lstStyle/>
          <a:p>
            <a:pPr algn="ctr">
              <a:lnSpc>
                <a:spcPts val="2999"/>
              </a:lnSpc>
            </a:pPr>
            <a:r>
              <a:rPr lang="en-US" sz="2499">
                <a:solidFill>
                  <a:srgbClr val="000000"/>
                </a:solidFill>
                <a:latin typeface="Gotham 1"/>
              </a:rPr>
              <a:t>Owner of a new semi-professional soccer team</a:t>
            </a:r>
          </a:p>
        </p:txBody>
      </p:sp>
      <p:sp>
        <p:nvSpPr>
          <p:cNvPr name="TextBox 6" id="6"/>
          <p:cNvSpPr txBox="true"/>
          <p:nvPr/>
        </p:nvSpPr>
        <p:spPr>
          <a:xfrm rot="0">
            <a:off x="12006255" y="4356625"/>
            <a:ext cx="3612123" cy="752475"/>
          </a:xfrm>
          <a:prstGeom prst="rect">
            <a:avLst/>
          </a:prstGeom>
        </p:spPr>
        <p:txBody>
          <a:bodyPr anchor="t" rtlCol="false" tIns="0" lIns="0" bIns="0" rIns="0">
            <a:spAutoFit/>
          </a:bodyPr>
          <a:lstStyle/>
          <a:p>
            <a:pPr algn="ctr">
              <a:lnSpc>
                <a:spcPts val="2999"/>
              </a:lnSpc>
            </a:pPr>
            <a:r>
              <a:rPr lang="en-US" sz="2499">
                <a:solidFill>
                  <a:srgbClr val="000000"/>
                </a:solidFill>
                <a:latin typeface="Gotham 1"/>
              </a:rPr>
              <a:t>River City</a:t>
            </a:r>
          </a:p>
          <a:p>
            <a:pPr algn="ctr">
              <a:lnSpc>
                <a:spcPts val="2999"/>
              </a:lnSpc>
            </a:pPr>
            <a:r>
              <a:rPr lang="en-US" sz="2499">
                <a:solidFill>
                  <a:srgbClr val="000000"/>
                </a:solidFill>
                <a:latin typeface="Gotham 1"/>
              </a:rPr>
              <a:t>Rampage</a:t>
            </a:r>
          </a:p>
        </p:txBody>
      </p:sp>
      <p:sp>
        <p:nvSpPr>
          <p:cNvPr name="TextBox 7" id="7"/>
          <p:cNvSpPr txBox="true"/>
          <p:nvPr/>
        </p:nvSpPr>
        <p:spPr>
          <a:xfrm rot="0">
            <a:off x="3628432" y="6783832"/>
            <a:ext cx="11031136" cy="1495425"/>
          </a:xfrm>
          <a:prstGeom prst="rect">
            <a:avLst/>
          </a:prstGeom>
        </p:spPr>
        <p:txBody>
          <a:bodyPr anchor="t" rtlCol="false" tIns="0" lIns="0" bIns="0" rIns="0">
            <a:spAutoFit/>
          </a:bodyPr>
          <a:lstStyle/>
          <a:p>
            <a:pPr algn="ctr">
              <a:lnSpc>
                <a:spcPts val="2999"/>
              </a:lnSpc>
            </a:pPr>
            <a:r>
              <a:rPr lang="en-US" sz="2499">
                <a:solidFill>
                  <a:srgbClr val="000000"/>
                </a:solidFill>
                <a:latin typeface="Gotham 1"/>
              </a:rPr>
              <a:t>Develop some </a:t>
            </a:r>
            <a:r>
              <a:rPr lang="en-US" sz="2499">
                <a:solidFill>
                  <a:srgbClr val="000000"/>
                </a:solidFill>
                <a:latin typeface="Gotham 1 Bold"/>
              </a:rPr>
              <a:t>sales promotions and PR activities to involve many of the youth soccer participants</a:t>
            </a:r>
            <a:r>
              <a:rPr lang="en-US" sz="2499">
                <a:solidFill>
                  <a:srgbClr val="000000"/>
                </a:solidFill>
                <a:latin typeface="Gotham 1"/>
              </a:rPr>
              <a:t> in the River City community involving deals for home games, soccer clinics with players, fundraisers for youth groups, possible team and youth soccer events.</a:t>
            </a:r>
          </a:p>
        </p:txBody>
      </p:sp>
      <p:sp>
        <p:nvSpPr>
          <p:cNvPr name="Freeform 8" id="8"/>
          <p:cNvSpPr/>
          <p:nvPr/>
        </p:nvSpPr>
        <p:spPr>
          <a:xfrm flipH="false" flipV="false" rot="0">
            <a:off x="16296705" y="9610725"/>
            <a:ext cx="1715115" cy="398430"/>
          </a:xfrm>
          <a:custGeom>
            <a:avLst/>
            <a:gdLst/>
            <a:ahLst/>
            <a:cxnLst/>
            <a:rect r="r" b="b" t="t" l="l"/>
            <a:pathLst>
              <a:path h="398430" w="1715115">
                <a:moveTo>
                  <a:pt x="0" y="0"/>
                </a:moveTo>
                <a:lnTo>
                  <a:pt x="1715115" y="0"/>
                </a:lnTo>
                <a:lnTo>
                  <a:pt x="1715115" y="398430"/>
                </a:lnTo>
                <a:lnTo>
                  <a:pt x="0" y="398430"/>
                </a:lnTo>
                <a:lnTo>
                  <a:pt x="0" y="0"/>
                </a:lnTo>
                <a:close/>
              </a:path>
            </a:pathLst>
          </a:custGeom>
          <a:blipFill>
            <a:blip r:embed="rId3"/>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Freeform 2" id="2"/>
          <p:cNvSpPr/>
          <p:nvPr/>
        </p:nvSpPr>
        <p:spPr>
          <a:xfrm flipH="false" flipV="false" rot="0">
            <a:off x="15405566" y="9477375"/>
            <a:ext cx="2534295" cy="588729"/>
          </a:xfrm>
          <a:custGeom>
            <a:avLst/>
            <a:gdLst/>
            <a:ahLst/>
            <a:cxnLst/>
            <a:rect r="r" b="b" t="t" l="l"/>
            <a:pathLst>
              <a:path h="588729" w="2534295">
                <a:moveTo>
                  <a:pt x="0" y="0"/>
                </a:moveTo>
                <a:lnTo>
                  <a:pt x="2534295" y="0"/>
                </a:lnTo>
                <a:lnTo>
                  <a:pt x="2534295" y="588729"/>
                </a:lnTo>
                <a:lnTo>
                  <a:pt x="0" y="588729"/>
                </a:lnTo>
                <a:lnTo>
                  <a:pt x="0" y="0"/>
                </a:lnTo>
                <a:close/>
              </a:path>
            </a:pathLst>
          </a:custGeom>
          <a:blipFill>
            <a:blip r:embed="rId2"/>
            <a:stretch>
              <a:fillRect l="0" t="0" r="0" b="0"/>
            </a:stretch>
          </a:blipFill>
        </p:spPr>
      </p:sp>
      <p:sp>
        <p:nvSpPr>
          <p:cNvPr name="Freeform 3" id="3"/>
          <p:cNvSpPr/>
          <p:nvPr/>
        </p:nvSpPr>
        <p:spPr>
          <a:xfrm flipH="false" flipV="false" rot="0">
            <a:off x="441823" y="399864"/>
            <a:ext cx="8115300" cy="10156274"/>
          </a:xfrm>
          <a:custGeom>
            <a:avLst/>
            <a:gdLst/>
            <a:ahLst/>
            <a:cxnLst/>
            <a:rect r="r" b="b" t="t" l="l"/>
            <a:pathLst>
              <a:path h="10156274" w="8115300">
                <a:moveTo>
                  <a:pt x="0" y="0"/>
                </a:moveTo>
                <a:lnTo>
                  <a:pt x="8115300" y="0"/>
                </a:lnTo>
                <a:lnTo>
                  <a:pt x="8115300" y="10156273"/>
                </a:lnTo>
                <a:lnTo>
                  <a:pt x="0" y="10156273"/>
                </a:lnTo>
                <a:lnTo>
                  <a:pt x="0" y="0"/>
                </a:lnTo>
                <a:close/>
              </a:path>
            </a:pathLst>
          </a:custGeom>
          <a:blipFill>
            <a:blip r:embed="rId3"/>
            <a:stretch>
              <a:fillRect l="0" t="0" r="0" b="0"/>
            </a:stretch>
          </a:blipFill>
        </p:spPr>
      </p:sp>
      <p:sp>
        <p:nvSpPr>
          <p:cNvPr name="TextBox 4" id="4"/>
          <p:cNvSpPr txBox="true"/>
          <p:nvPr/>
        </p:nvSpPr>
        <p:spPr>
          <a:xfrm rot="0">
            <a:off x="9263549" y="666134"/>
            <a:ext cx="8186383" cy="1795681"/>
          </a:xfrm>
          <a:prstGeom prst="rect">
            <a:avLst/>
          </a:prstGeom>
        </p:spPr>
        <p:txBody>
          <a:bodyPr anchor="t" rtlCol="false" tIns="0" lIns="0" bIns="0" rIns="0">
            <a:spAutoFit/>
          </a:bodyPr>
          <a:lstStyle/>
          <a:p>
            <a:pPr algn="ctr">
              <a:lnSpc>
                <a:spcPts val="7039"/>
              </a:lnSpc>
            </a:pPr>
            <a:r>
              <a:rPr lang="en-US" sz="6399">
                <a:solidFill>
                  <a:srgbClr val="FFFFFF"/>
                </a:solidFill>
                <a:latin typeface="Gotham 1 Bold"/>
              </a:rPr>
              <a:t>IT’S YOUR TURN!</a:t>
            </a:r>
          </a:p>
          <a:p>
            <a:pPr algn="ctr" marL="0" indent="0" lvl="0">
              <a:lnSpc>
                <a:spcPts val="7039"/>
              </a:lnSpc>
              <a:spcBef>
                <a:spcPct val="0"/>
              </a:spcBef>
            </a:pPr>
            <a:r>
              <a:rPr lang="en-US" sz="6399">
                <a:solidFill>
                  <a:srgbClr val="FFFFFF"/>
                </a:solidFill>
                <a:latin typeface="Gotham 1 Bold"/>
              </a:rPr>
              <a:t>TAKE X MINUTES</a:t>
            </a:r>
          </a:p>
        </p:txBody>
      </p:sp>
      <p:grpSp>
        <p:nvGrpSpPr>
          <p:cNvPr name="Group 5" id="5"/>
          <p:cNvGrpSpPr/>
          <p:nvPr/>
        </p:nvGrpSpPr>
        <p:grpSpPr>
          <a:xfrm rot="0">
            <a:off x="10531291" y="2890115"/>
            <a:ext cx="5650899" cy="6158959"/>
            <a:chOff x="0" y="0"/>
            <a:chExt cx="812800" cy="885877"/>
          </a:xfrm>
        </p:grpSpPr>
        <p:sp>
          <p:nvSpPr>
            <p:cNvPr name="Freeform 6" id="6"/>
            <p:cNvSpPr/>
            <p:nvPr/>
          </p:nvSpPr>
          <p:spPr>
            <a:xfrm flipH="false" flipV="false" rot="0">
              <a:off x="0" y="0"/>
              <a:ext cx="812800" cy="885877"/>
            </a:xfrm>
            <a:custGeom>
              <a:avLst/>
              <a:gdLst/>
              <a:ahLst/>
              <a:cxnLst/>
              <a:rect r="r" b="b" t="t" l="l"/>
              <a:pathLst>
                <a:path h="885877" w="812800">
                  <a:moveTo>
                    <a:pt x="69872" y="0"/>
                  </a:moveTo>
                  <a:lnTo>
                    <a:pt x="742928" y="0"/>
                  </a:lnTo>
                  <a:cubicBezTo>
                    <a:pt x="761459" y="0"/>
                    <a:pt x="779232" y="7361"/>
                    <a:pt x="792335" y="20465"/>
                  </a:cubicBezTo>
                  <a:cubicBezTo>
                    <a:pt x="805439" y="33568"/>
                    <a:pt x="812800" y="51341"/>
                    <a:pt x="812800" y="69872"/>
                  </a:cubicBezTo>
                  <a:lnTo>
                    <a:pt x="812800" y="816006"/>
                  </a:lnTo>
                  <a:cubicBezTo>
                    <a:pt x="812800" y="854595"/>
                    <a:pt x="781517" y="885877"/>
                    <a:pt x="742928" y="885877"/>
                  </a:cubicBezTo>
                  <a:lnTo>
                    <a:pt x="69872" y="885877"/>
                  </a:lnTo>
                  <a:cubicBezTo>
                    <a:pt x="51341" y="885877"/>
                    <a:pt x="33568" y="878516"/>
                    <a:pt x="20465" y="865412"/>
                  </a:cubicBezTo>
                  <a:cubicBezTo>
                    <a:pt x="7361" y="852309"/>
                    <a:pt x="0" y="834537"/>
                    <a:pt x="0" y="816006"/>
                  </a:cubicBezTo>
                  <a:lnTo>
                    <a:pt x="0" y="69872"/>
                  </a:lnTo>
                  <a:cubicBezTo>
                    <a:pt x="0" y="51341"/>
                    <a:pt x="7361" y="33568"/>
                    <a:pt x="20465" y="20465"/>
                  </a:cubicBezTo>
                  <a:cubicBezTo>
                    <a:pt x="33568" y="7361"/>
                    <a:pt x="51341" y="0"/>
                    <a:pt x="69872" y="0"/>
                  </a:cubicBezTo>
                  <a:close/>
                </a:path>
              </a:pathLst>
            </a:custGeom>
            <a:solidFill>
              <a:srgbClr val="1FBBD2"/>
            </a:solidFill>
          </p:spPr>
        </p:sp>
        <p:sp>
          <p:nvSpPr>
            <p:cNvPr name="TextBox 7" id="7"/>
            <p:cNvSpPr txBox="true"/>
            <p:nvPr/>
          </p:nvSpPr>
          <p:spPr>
            <a:xfrm>
              <a:off x="0" y="-57150"/>
              <a:ext cx="812800" cy="943027"/>
            </a:xfrm>
            <a:prstGeom prst="rect">
              <a:avLst/>
            </a:prstGeom>
          </p:spPr>
          <p:txBody>
            <a:bodyPr anchor="ctr" rtlCol="false" tIns="50800" lIns="50800" bIns="50800" rIns="50800"/>
            <a:lstStyle/>
            <a:p>
              <a:pPr algn="ctr">
                <a:lnSpc>
                  <a:spcPts val="3499"/>
                </a:lnSpc>
              </a:pPr>
            </a:p>
          </p:txBody>
        </p:sp>
      </p:grpSp>
      <p:sp>
        <p:nvSpPr>
          <p:cNvPr name="Freeform 8" id="8"/>
          <p:cNvSpPr/>
          <p:nvPr/>
        </p:nvSpPr>
        <p:spPr>
          <a:xfrm flipH="false" flipV="false" rot="0">
            <a:off x="11667659" y="2934791"/>
            <a:ext cx="3378162" cy="3962653"/>
          </a:xfrm>
          <a:custGeom>
            <a:avLst/>
            <a:gdLst/>
            <a:ahLst/>
            <a:cxnLst/>
            <a:rect r="r" b="b" t="t" l="l"/>
            <a:pathLst>
              <a:path h="3962653" w="3378162">
                <a:moveTo>
                  <a:pt x="0" y="0"/>
                </a:moveTo>
                <a:lnTo>
                  <a:pt x="3378162" y="0"/>
                </a:lnTo>
                <a:lnTo>
                  <a:pt x="3378162" y="3962653"/>
                </a:lnTo>
                <a:lnTo>
                  <a:pt x="0" y="396265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9" id="9"/>
          <p:cNvGrpSpPr/>
          <p:nvPr/>
        </p:nvGrpSpPr>
        <p:grpSpPr>
          <a:xfrm rot="0">
            <a:off x="10787395" y="6897444"/>
            <a:ext cx="5036414" cy="1971018"/>
            <a:chOff x="0" y="0"/>
            <a:chExt cx="1653730" cy="647193"/>
          </a:xfrm>
        </p:grpSpPr>
        <p:sp>
          <p:nvSpPr>
            <p:cNvPr name="Freeform 10" id="10"/>
            <p:cNvSpPr/>
            <p:nvPr/>
          </p:nvSpPr>
          <p:spPr>
            <a:xfrm flipH="false" flipV="false" rot="0">
              <a:off x="0" y="0"/>
              <a:ext cx="1653729" cy="647193"/>
            </a:xfrm>
            <a:custGeom>
              <a:avLst/>
              <a:gdLst/>
              <a:ahLst/>
              <a:cxnLst/>
              <a:rect r="r" b="b" t="t" l="l"/>
              <a:pathLst>
                <a:path h="647193" w="1653729">
                  <a:moveTo>
                    <a:pt x="0" y="323596"/>
                  </a:moveTo>
                  <a:lnTo>
                    <a:pt x="406400" y="0"/>
                  </a:lnTo>
                  <a:lnTo>
                    <a:pt x="406400" y="203200"/>
                  </a:lnTo>
                  <a:lnTo>
                    <a:pt x="1653729" y="203200"/>
                  </a:lnTo>
                  <a:lnTo>
                    <a:pt x="1653729" y="443993"/>
                  </a:lnTo>
                  <a:lnTo>
                    <a:pt x="406400" y="443993"/>
                  </a:lnTo>
                  <a:lnTo>
                    <a:pt x="406400" y="647193"/>
                  </a:lnTo>
                  <a:lnTo>
                    <a:pt x="0" y="323596"/>
                  </a:lnTo>
                  <a:close/>
                </a:path>
              </a:pathLst>
            </a:custGeom>
            <a:solidFill>
              <a:srgbClr val="F71424"/>
            </a:solidFill>
          </p:spPr>
        </p:sp>
        <p:sp>
          <p:nvSpPr>
            <p:cNvPr name="TextBox 11" id="11"/>
            <p:cNvSpPr txBox="true"/>
            <p:nvPr/>
          </p:nvSpPr>
          <p:spPr>
            <a:xfrm>
              <a:off x="101600" y="146050"/>
              <a:ext cx="1552130" cy="297943"/>
            </a:xfrm>
            <a:prstGeom prst="rect">
              <a:avLst/>
            </a:prstGeom>
          </p:spPr>
          <p:txBody>
            <a:bodyPr anchor="ctr" rtlCol="false" tIns="50800" lIns="50800" bIns="50800" rIns="50800"/>
            <a:lstStyle/>
            <a:p>
              <a:pPr algn="ctr">
                <a:lnSpc>
                  <a:spcPts val="3499"/>
                </a:lnSpc>
              </a:pPr>
            </a:p>
          </p:txBody>
        </p:sp>
      </p:grpSp>
      <p:sp>
        <p:nvSpPr>
          <p:cNvPr name="TextBox 12" id="12"/>
          <p:cNvSpPr txBox="true"/>
          <p:nvPr/>
        </p:nvSpPr>
        <p:spPr>
          <a:xfrm rot="0">
            <a:off x="11952003" y="7697120"/>
            <a:ext cx="3094503" cy="390717"/>
          </a:xfrm>
          <a:prstGeom prst="rect">
            <a:avLst/>
          </a:prstGeom>
        </p:spPr>
        <p:txBody>
          <a:bodyPr anchor="t" rtlCol="false" tIns="0" lIns="0" bIns="0" rIns="0">
            <a:spAutoFit/>
          </a:bodyPr>
          <a:lstStyle/>
          <a:p>
            <a:pPr algn="ctr">
              <a:lnSpc>
                <a:spcPts val="2957"/>
              </a:lnSpc>
              <a:spcBef>
                <a:spcPct val="0"/>
              </a:spcBef>
            </a:pPr>
            <a:r>
              <a:rPr lang="en-US" sz="2688">
                <a:solidFill>
                  <a:srgbClr val="000000"/>
                </a:solidFill>
                <a:latin typeface="Gotham 1 Heavy"/>
              </a:rPr>
              <a:t>TAKE A PICTURE!</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FBF00"/>
        </a:solidFill>
      </p:bgPr>
    </p:bg>
    <p:spTree>
      <p:nvGrpSpPr>
        <p:cNvPr id="1" name=""/>
        <p:cNvGrpSpPr/>
        <p:nvPr/>
      </p:nvGrpSpPr>
      <p:grpSpPr>
        <a:xfrm>
          <a:off x="0" y="0"/>
          <a:ext cx="0" cy="0"/>
          <a:chOff x="0" y="0"/>
          <a:chExt cx="0" cy="0"/>
        </a:xfrm>
      </p:grpSpPr>
      <p:sp>
        <p:nvSpPr>
          <p:cNvPr name="Freeform 2" id="2"/>
          <p:cNvSpPr/>
          <p:nvPr/>
        </p:nvSpPr>
        <p:spPr>
          <a:xfrm flipH="false" flipV="false" rot="0">
            <a:off x="15405566" y="9477375"/>
            <a:ext cx="2534295" cy="588729"/>
          </a:xfrm>
          <a:custGeom>
            <a:avLst/>
            <a:gdLst/>
            <a:ahLst/>
            <a:cxnLst/>
            <a:rect r="r" b="b" t="t" l="l"/>
            <a:pathLst>
              <a:path h="588729" w="2534295">
                <a:moveTo>
                  <a:pt x="0" y="0"/>
                </a:moveTo>
                <a:lnTo>
                  <a:pt x="2534295" y="0"/>
                </a:lnTo>
                <a:lnTo>
                  <a:pt x="2534295" y="588729"/>
                </a:lnTo>
                <a:lnTo>
                  <a:pt x="0" y="588729"/>
                </a:lnTo>
                <a:lnTo>
                  <a:pt x="0" y="0"/>
                </a:lnTo>
                <a:close/>
              </a:path>
            </a:pathLst>
          </a:custGeom>
          <a:blipFill>
            <a:blip r:embed="rId2"/>
            <a:stretch>
              <a:fillRect l="0" t="0" r="0" b="0"/>
            </a:stretch>
          </a:blipFill>
        </p:spPr>
      </p:sp>
      <p:sp>
        <p:nvSpPr>
          <p:cNvPr name="Freeform 3" id="3"/>
          <p:cNvSpPr/>
          <p:nvPr/>
        </p:nvSpPr>
        <p:spPr>
          <a:xfrm flipH="false" flipV="false" rot="0">
            <a:off x="441823" y="399864"/>
            <a:ext cx="14037147" cy="17567448"/>
          </a:xfrm>
          <a:custGeom>
            <a:avLst/>
            <a:gdLst/>
            <a:ahLst/>
            <a:cxnLst/>
            <a:rect r="r" b="b" t="t" l="l"/>
            <a:pathLst>
              <a:path h="17567448" w="14037147">
                <a:moveTo>
                  <a:pt x="0" y="0"/>
                </a:moveTo>
                <a:lnTo>
                  <a:pt x="14037148" y="0"/>
                </a:lnTo>
                <a:lnTo>
                  <a:pt x="14037148" y="17567448"/>
                </a:lnTo>
                <a:lnTo>
                  <a:pt x="0" y="17567448"/>
                </a:lnTo>
                <a:lnTo>
                  <a:pt x="0" y="0"/>
                </a:lnTo>
                <a:close/>
              </a:path>
            </a:pathLst>
          </a:custGeom>
          <a:blipFill>
            <a:blip r:embed="rId3"/>
            <a:stretch>
              <a:fillRect l="0" t="0" r="0" b="0"/>
            </a:stretch>
          </a:blipFill>
        </p:spPr>
      </p:sp>
      <p:sp>
        <p:nvSpPr>
          <p:cNvPr name="Freeform 4" id="4"/>
          <p:cNvSpPr/>
          <p:nvPr/>
        </p:nvSpPr>
        <p:spPr>
          <a:xfrm flipH="false" flipV="false" rot="0">
            <a:off x="15290074" y="0"/>
            <a:ext cx="2765280" cy="3243730"/>
          </a:xfrm>
          <a:custGeom>
            <a:avLst/>
            <a:gdLst/>
            <a:ahLst/>
            <a:cxnLst/>
            <a:rect r="r" b="b" t="t" l="l"/>
            <a:pathLst>
              <a:path h="3243730" w="2765280">
                <a:moveTo>
                  <a:pt x="0" y="0"/>
                </a:moveTo>
                <a:lnTo>
                  <a:pt x="2765280" y="0"/>
                </a:lnTo>
                <a:lnTo>
                  <a:pt x="2765280" y="3243730"/>
                </a:lnTo>
                <a:lnTo>
                  <a:pt x="0" y="324373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5400000">
            <a:off x="3195493" y="1892921"/>
            <a:ext cx="4883062" cy="6501159"/>
            <a:chOff x="0" y="0"/>
            <a:chExt cx="3663950" cy="4878070"/>
          </a:xfrm>
        </p:grpSpPr>
        <p:sp>
          <p:nvSpPr>
            <p:cNvPr name="Freeform 3" id="3"/>
            <p:cNvSpPr/>
            <p:nvPr/>
          </p:nvSpPr>
          <p:spPr>
            <a:xfrm flipH="false" flipV="false" rot="5400000">
              <a:off x="-575310" y="638810"/>
              <a:ext cx="4814570" cy="3600450"/>
            </a:xfrm>
            <a:custGeom>
              <a:avLst/>
              <a:gdLst/>
              <a:ahLst/>
              <a:cxnLst/>
              <a:rect r="r" b="b" t="t" l="l"/>
              <a:pathLst>
                <a:path h="3600450" w="4814570">
                  <a:moveTo>
                    <a:pt x="0" y="3600450"/>
                  </a:moveTo>
                  <a:lnTo>
                    <a:pt x="0" y="0"/>
                  </a:lnTo>
                  <a:lnTo>
                    <a:pt x="4814570" y="0"/>
                  </a:lnTo>
                  <a:lnTo>
                    <a:pt x="4814570" y="3600450"/>
                  </a:lnTo>
                  <a:close/>
                </a:path>
              </a:pathLst>
            </a:custGeom>
            <a:blipFill>
              <a:blip r:embed="rId2"/>
              <a:stretch>
                <a:fillRect l="0" t="-2075" r="-631" b="-31646"/>
              </a:stretch>
            </a:blipFill>
          </p:spPr>
        </p:sp>
        <p:sp>
          <p:nvSpPr>
            <p:cNvPr name="Freeform 4" id="4"/>
            <p:cNvSpPr/>
            <p:nvPr/>
          </p:nvSpPr>
          <p:spPr>
            <a:xfrm flipH="false" flipV="false" rot="0">
              <a:off x="0" y="0"/>
              <a:ext cx="3663950" cy="4878070"/>
            </a:xfrm>
            <a:custGeom>
              <a:avLst/>
              <a:gdLst/>
              <a:ahLst/>
              <a:cxnLst/>
              <a:rect r="r" b="b" t="t" l="l"/>
              <a:pathLst>
                <a:path h="4878070" w="366395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3BB3FF"/>
            </a:solidFill>
          </p:spPr>
        </p:sp>
      </p:grpSp>
      <p:grpSp>
        <p:nvGrpSpPr>
          <p:cNvPr name="Group 5" id="5"/>
          <p:cNvGrpSpPr>
            <a:grpSpLocks noChangeAspect="true"/>
          </p:cNvGrpSpPr>
          <p:nvPr/>
        </p:nvGrpSpPr>
        <p:grpSpPr>
          <a:xfrm rot="-5400000">
            <a:off x="10209444" y="1892921"/>
            <a:ext cx="4883062" cy="6501159"/>
            <a:chOff x="0" y="0"/>
            <a:chExt cx="3663950" cy="4878070"/>
          </a:xfrm>
        </p:grpSpPr>
        <p:sp>
          <p:nvSpPr>
            <p:cNvPr name="Freeform 6" id="6"/>
            <p:cNvSpPr/>
            <p:nvPr/>
          </p:nvSpPr>
          <p:spPr>
            <a:xfrm flipH="false" flipV="false" rot="5400000">
              <a:off x="-575310" y="638810"/>
              <a:ext cx="4814570" cy="3600450"/>
            </a:xfrm>
            <a:custGeom>
              <a:avLst/>
              <a:gdLst/>
              <a:ahLst/>
              <a:cxnLst/>
              <a:rect r="r" b="b" t="t" l="l"/>
              <a:pathLst>
                <a:path h="3600450" w="4814570">
                  <a:moveTo>
                    <a:pt x="0" y="3600450"/>
                  </a:moveTo>
                  <a:lnTo>
                    <a:pt x="0" y="0"/>
                  </a:lnTo>
                  <a:lnTo>
                    <a:pt x="4814570" y="0"/>
                  </a:lnTo>
                  <a:lnTo>
                    <a:pt x="4814570" y="3600450"/>
                  </a:lnTo>
                  <a:close/>
                </a:path>
              </a:pathLst>
            </a:custGeom>
            <a:blipFill>
              <a:blip r:embed="rId3"/>
              <a:stretch>
                <a:fillRect l="0" t="0" r="0" b="-34099"/>
              </a:stretch>
            </a:blipFill>
          </p:spPr>
        </p:sp>
        <p:sp>
          <p:nvSpPr>
            <p:cNvPr name="Freeform 7" id="7"/>
            <p:cNvSpPr/>
            <p:nvPr/>
          </p:nvSpPr>
          <p:spPr>
            <a:xfrm flipH="false" flipV="false" rot="0">
              <a:off x="0" y="0"/>
              <a:ext cx="3663950" cy="4878070"/>
            </a:xfrm>
            <a:custGeom>
              <a:avLst/>
              <a:gdLst/>
              <a:ahLst/>
              <a:cxnLst/>
              <a:rect r="r" b="b" t="t" l="l"/>
              <a:pathLst>
                <a:path h="4878070" w="366395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FFDE17"/>
            </a:solidFill>
          </p:spPr>
        </p:sp>
      </p:grpSp>
      <p:sp>
        <p:nvSpPr>
          <p:cNvPr name="TextBox 8" id="8"/>
          <p:cNvSpPr txBox="true"/>
          <p:nvPr/>
        </p:nvSpPr>
        <p:spPr>
          <a:xfrm rot="0">
            <a:off x="0" y="1286342"/>
            <a:ext cx="18288000" cy="1212850"/>
          </a:xfrm>
          <a:prstGeom prst="rect">
            <a:avLst/>
          </a:prstGeom>
        </p:spPr>
        <p:txBody>
          <a:bodyPr anchor="t" rtlCol="false" tIns="0" lIns="0" bIns="0" rIns="0">
            <a:spAutoFit/>
          </a:bodyPr>
          <a:lstStyle/>
          <a:p>
            <a:pPr algn="ctr" marL="0" indent="0" lvl="0">
              <a:lnSpc>
                <a:spcPts val="9349"/>
              </a:lnSpc>
            </a:pPr>
            <a:r>
              <a:rPr lang="en-US" sz="8499">
                <a:solidFill>
                  <a:srgbClr val="FFFFFF"/>
                </a:solidFill>
                <a:latin typeface="Gotham 1 Heavy"/>
              </a:rPr>
              <a:t>ABOUT US</a:t>
            </a:r>
          </a:p>
        </p:txBody>
      </p:sp>
      <p:sp>
        <p:nvSpPr>
          <p:cNvPr name="TextBox 9" id="9"/>
          <p:cNvSpPr txBox="true"/>
          <p:nvPr/>
        </p:nvSpPr>
        <p:spPr>
          <a:xfrm rot="0">
            <a:off x="2386445" y="7718381"/>
            <a:ext cx="6501159" cy="596900"/>
          </a:xfrm>
          <a:prstGeom prst="rect">
            <a:avLst/>
          </a:prstGeom>
        </p:spPr>
        <p:txBody>
          <a:bodyPr anchor="t" rtlCol="false" tIns="0" lIns="0" bIns="0" rIns="0">
            <a:spAutoFit/>
          </a:bodyPr>
          <a:lstStyle/>
          <a:p>
            <a:pPr algn="ctr">
              <a:lnSpc>
                <a:spcPts val="4900"/>
              </a:lnSpc>
            </a:pPr>
            <a:r>
              <a:rPr lang="en-US" sz="3500">
                <a:solidFill>
                  <a:srgbClr val="FFFFFF"/>
                </a:solidFill>
                <a:latin typeface="Canva Sans Bold"/>
              </a:rPr>
              <a:t>Manya Pradeep Narayan</a:t>
            </a:r>
          </a:p>
        </p:txBody>
      </p:sp>
      <p:sp>
        <p:nvSpPr>
          <p:cNvPr name="TextBox 10" id="10"/>
          <p:cNvSpPr txBox="true"/>
          <p:nvPr/>
        </p:nvSpPr>
        <p:spPr>
          <a:xfrm rot="0">
            <a:off x="9400396" y="7718381"/>
            <a:ext cx="6501159" cy="596900"/>
          </a:xfrm>
          <a:prstGeom prst="rect">
            <a:avLst/>
          </a:prstGeom>
        </p:spPr>
        <p:txBody>
          <a:bodyPr anchor="t" rtlCol="false" tIns="0" lIns="0" bIns="0" rIns="0">
            <a:spAutoFit/>
          </a:bodyPr>
          <a:lstStyle/>
          <a:p>
            <a:pPr algn="ctr">
              <a:lnSpc>
                <a:spcPts val="4900"/>
              </a:lnSpc>
            </a:pPr>
            <a:r>
              <a:rPr lang="en-US" sz="3500">
                <a:solidFill>
                  <a:srgbClr val="FFFFFF"/>
                </a:solidFill>
                <a:latin typeface="Canva Sans Bold"/>
              </a:rPr>
              <a:t>Sidhya Ganesh</a:t>
            </a:r>
          </a:p>
        </p:txBody>
      </p:sp>
      <p:sp>
        <p:nvSpPr>
          <p:cNvPr name="TextBox 11" id="11"/>
          <p:cNvSpPr txBox="true"/>
          <p:nvPr/>
        </p:nvSpPr>
        <p:spPr>
          <a:xfrm rot="0">
            <a:off x="2511001" y="8267656"/>
            <a:ext cx="6252046" cy="422275"/>
          </a:xfrm>
          <a:prstGeom prst="rect">
            <a:avLst/>
          </a:prstGeom>
        </p:spPr>
        <p:txBody>
          <a:bodyPr anchor="t" rtlCol="false" tIns="0" lIns="0" bIns="0" rIns="0">
            <a:spAutoFit/>
          </a:bodyPr>
          <a:lstStyle/>
          <a:p>
            <a:pPr algn="ctr">
              <a:lnSpc>
                <a:spcPts val="3499"/>
              </a:lnSpc>
            </a:pPr>
            <a:r>
              <a:rPr lang="en-US" sz="2499">
                <a:solidFill>
                  <a:srgbClr val="FFFFFF"/>
                </a:solidFill>
                <a:latin typeface="Canva Sans"/>
              </a:rPr>
              <a:t>AREA 3 PRESIDENT &amp; VP OF CAREER DEV</a:t>
            </a:r>
          </a:p>
        </p:txBody>
      </p:sp>
      <p:sp>
        <p:nvSpPr>
          <p:cNvPr name="TextBox 12" id="12"/>
          <p:cNvSpPr txBox="true"/>
          <p:nvPr/>
        </p:nvSpPr>
        <p:spPr>
          <a:xfrm rot="0">
            <a:off x="9521008" y="8267656"/>
            <a:ext cx="6259934" cy="422275"/>
          </a:xfrm>
          <a:prstGeom prst="rect">
            <a:avLst/>
          </a:prstGeom>
        </p:spPr>
        <p:txBody>
          <a:bodyPr anchor="t" rtlCol="false" tIns="0" lIns="0" bIns="0" rIns="0">
            <a:spAutoFit/>
          </a:bodyPr>
          <a:lstStyle/>
          <a:p>
            <a:pPr algn="ctr">
              <a:lnSpc>
                <a:spcPts val="3499"/>
              </a:lnSpc>
            </a:pPr>
            <a:r>
              <a:rPr lang="en-US" sz="2499">
                <a:solidFill>
                  <a:srgbClr val="FFFFFF"/>
                </a:solidFill>
                <a:latin typeface="Canva Sans"/>
              </a:rPr>
              <a:t>AREA 4 PRESIDENT &amp; VP OF CAREER DEV</a:t>
            </a:r>
          </a:p>
        </p:txBody>
      </p:sp>
      <p:sp>
        <p:nvSpPr>
          <p:cNvPr name="Freeform 13" id="13"/>
          <p:cNvSpPr/>
          <p:nvPr/>
        </p:nvSpPr>
        <p:spPr>
          <a:xfrm flipH="false" flipV="false" rot="0">
            <a:off x="15490141" y="9423356"/>
            <a:ext cx="2521679" cy="585798"/>
          </a:xfrm>
          <a:custGeom>
            <a:avLst/>
            <a:gdLst/>
            <a:ahLst/>
            <a:cxnLst/>
            <a:rect r="r" b="b" t="t" l="l"/>
            <a:pathLst>
              <a:path h="585798" w="2521679">
                <a:moveTo>
                  <a:pt x="0" y="0"/>
                </a:moveTo>
                <a:lnTo>
                  <a:pt x="2521679" y="0"/>
                </a:lnTo>
                <a:lnTo>
                  <a:pt x="2521679" y="585799"/>
                </a:lnTo>
                <a:lnTo>
                  <a:pt x="0" y="585799"/>
                </a:lnTo>
                <a:lnTo>
                  <a:pt x="0" y="0"/>
                </a:lnTo>
                <a:close/>
              </a:path>
            </a:pathLst>
          </a:custGeom>
          <a:blipFill>
            <a:blip r:embed="rId4"/>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6BD16"/>
        </a:solidFill>
      </p:bgPr>
    </p:bg>
    <p:spTree>
      <p:nvGrpSpPr>
        <p:cNvPr id="1" name=""/>
        <p:cNvGrpSpPr/>
        <p:nvPr/>
      </p:nvGrpSpPr>
      <p:grpSpPr>
        <a:xfrm>
          <a:off x="0" y="0"/>
          <a:ext cx="0" cy="0"/>
          <a:chOff x="0" y="0"/>
          <a:chExt cx="0" cy="0"/>
        </a:xfrm>
      </p:grpSpPr>
      <p:sp>
        <p:nvSpPr>
          <p:cNvPr name="Freeform 2" id="2"/>
          <p:cNvSpPr/>
          <p:nvPr/>
        </p:nvSpPr>
        <p:spPr>
          <a:xfrm flipH="false" flipV="false" rot="0">
            <a:off x="15405566" y="9477375"/>
            <a:ext cx="2534295" cy="588729"/>
          </a:xfrm>
          <a:custGeom>
            <a:avLst/>
            <a:gdLst/>
            <a:ahLst/>
            <a:cxnLst/>
            <a:rect r="r" b="b" t="t" l="l"/>
            <a:pathLst>
              <a:path h="588729" w="2534295">
                <a:moveTo>
                  <a:pt x="0" y="0"/>
                </a:moveTo>
                <a:lnTo>
                  <a:pt x="2534295" y="0"/>
                </a:lnTo>
                <a:lnTo>
                  <a:pt x="2534295" y="588729"/>
                </a:lnTo>
                <a:lnTo>
                  <a:pt x="0" y="588729"/>
                </a:lnTo>
                <a:lnTo>
                  <a:pt x="0" y="0"/>
                </a:lnTo>
                <a:close/>
              </a:path>
            </a:pathLst>
          </a:custGeom>
          <a:blipFill>
            <a:blip r:embed="rId2"/>
            <a:stretch>
              <a:fillRect l="0" t="0" r="0" b="0"/>
            </a:stretch>
          </a:blipFill>
        </p:spPr>
      </p:sp>
      <p:sp>
        <p:nvSpPr>
          <p:cNvPr name="Freeform 3" id="3"/>
          <p:cNvSpPr/>
          <p:nvPr/>
        </p:nvSpPr>
        <p:spPr>
          <a:xfrm flipH="false" flipV="false" rot="0">
            <a:off x="515149" y="-9715457"/>
            <a:ext cx="14433792" cy="18063848"/>
          </a:xfrm>
          <a:custGeom>
            <a:avLst/>
            <a:gdLst/>
            <a:ahLst/>
            <a:cxnLst/>
            <a:rect r="r" b="b" t="t" l="l"/>
            <a:pathLst>
              <a:path h="18063848" w="14433792">
                <a:moveTo>
                  <a:pt x="0" y="0"/>
                </a:moveTo>
                <a:lnTo>
                  <a:pt x="14433792" y="0"/>
                </a:lnTo>
                <a:lnTo>
                  <a:pt x="14433792" y="18063848"/>
                </a:lnTo>
                <a:lnTo>
                  <a:pt x="0" y="18063848"/>
                </a:lnTo>
                <a:lnTo>
                  <a:pt x="0" y="0"/>
                </a:lnTo>
                <a:close/>
              </a:path>
            </a:pathLst>
          </a:custGeom>
          <a:blipFill>
            <a:blip r:embed="rId3"/>
            <a:stretch>
              <a:fillRect l="0" t="0" r="0" b="0"/>
            </a:stretch>
          </a:blipFill>
        </p:spPr>
      </p:sp>
      <p:sp>
        <p:nvSpPr>
          <p:cNvPr name="Freeform 4" id="4"/>
          <p:cNvSpPr/>
          <p:nvPr/>
        </p:nvSpPr>
        <p:spPr>
          <a:xfrm flipH="false" flipV="false" rot="0">
            <a:off x="15290074" y="0"/>
            <a:ext cx="2765280" cy="3243730"/>
          </a:xfrm>
          <a:custGeom>
            <a:avLst/>
            <a:gdLst/>
            <a:ahLst/>
            <a:cxnLst/>
            <a:rect r="r" b="b" t="t" l="l"/>
            <a:pathLst>
              <a:path h="3243730" w="2765280">
                <a:moveTo>
                  <a:pt x="0" y="0"/>
                </a:moveTo>
                <a:lnTo>
                  <a:pt x="2765280" y="0"/>
                </a:lnTo>
                <a:lnTo>
                  <a:pt x="2765280" y="3243730"/>
                </a:lnTo>
                <a:lnTo>
                  <a:pt x="0" y="324373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Freeform 2" id="2"/>
          <p:cNvSpPr/>
          <p:nvPr/>
        </p:nvSpPr>
        <p:spPr>
          <a:xfrm flipH="false" flipV="false" rot="0">
            <a:off x="1893224" y="2132253"/>
            <a:ext cx="14501551" cy="7345122"/>
          </a:xfrm>
          <a:custGeom>
            <a:avLst/>
            <a:gdLst/>
            <a:ahLst/>
            <a:cxnLst/>
            <a:rect r="r" b="b" t="t" l="l"/>
            <a:pathLst>
              <a:path h="7345122" w="14501551">
                <a:moveTo>
                  <a:pt x="0" y="0"/>
                </a:moveTo>
                <a:lnTo>
                  <a:pt x="14501552" y="0"/>
                </a:lnTo>
                <a:lnTo>
                  <a:pt x="14501552" y="7345122"/>
                </a:lnTo>
                <a:lnTo>
                  <a:pt x="0" y="7345122"/>
                </a:lnTo>
                <a:lnTo>
                  <a:pt x="0" y="0"/>
                </a:lnTo>
                <a:close/>
              </a:path>
            </a:pathLst>
          </a:custGeom>
          <a:blipFill>
            <a:blip r:embed="rId2"/>
            <a:stretch>
              <a:fillRect l="0" t="0" r="0" b="-179251"/>
            </a:stretch>
          </a:blipFill>
        </p:spPr>
      </p:sp>
      <p:sp>
        <p:nvSpPr>
          <p:cNvPr name="TextBox 3" id="3"/>
          <p:cNvSpPr txBox="true"/>
          <p:nvPr/>
        </p:nvSpPr>
        <p:spPr>
          <a:xfrm rot="0">
            <a:off x="800673" y="1085850"/>
            <a:ext cx="16230600" cy="909955"/>
          </a:xfrm>
          <a:prstGeom prst="rect">
            <a:avLst/>
          </a:prstGeom>
        </p:spPr>
        <p:txBody>
          <a:bodyPr anchor="t" rtlCol="false" tIns="0" lIns="0" bIns="0" rIns="0">
            <a:spAutoFit/>
          </a:bodyPr>
          <a:lstStyle/>
          <a:p>
            <a:pPr algn="ctr" marL="0" indent="0" lvl="0">
              <a:lnSpc>
                <a:spcPts val="7039"/>
              </a:lnSpc>
              <a:spcBef>
                <a:spcPct val="0"/>
              </a:spcBef>
            </a:pPr>
            <a:r>
              <a:rPr lang="en-US" sz="6399">
                <a:solidFill>
                  <a:srgbClr val="FFFFFF"/>
                </a:solidFill>
                <a:latin typeface="Gotham 1 Bold"/>
              </a:rPr>
              <a:t>ANALYZING A CASE STUDY</a:t>
            </a:r>
          </a:p>
        </p:txBody>
      </p:sp>
      <p:sp>
        <p:nvSpPr>
          <p:cNvPr name="Freeform 4" id="4"/>
          <p:cNvSpPr/>
          <p:nvPr/>
        </p:nvSpPr>
        <p:spPr>
          <a:xfrm flipH="false" flipV="false" rot="0">
            <a:off x="16296705" y="9610725"/>
            <a:ext cx="1715115" cy="398430"/>
          </a:xfrm>
          <a:custGeom>
            <a:avLst/>
            <a:gdLst/>
            <a:ahLst/>
            <a:cxnLst/>
            <a:rect r="r" b="b" t="t" l="l"/>
            <a:pathLst>
              <a:path h="398430" w="1715115">
                <a:moveTo>
                  <a:pt x="0" y="0"/>
                </a:moveTo>
                <a:lnTo>
                  <a:pt x="1715115" y="0"/>
                </a:lnTo>
                <a:lnTo>
                  <a:pt x="1715115" y="398430"/>
                </a:lnTo>
                <a:lnTo>
                  <a:pt x="0" y="398430"/>
                </a:lnTo>
                <a:lnTo>
                  <a:pt x="0" y="0"/>
                </a:lnTo>
                <a:close/>
              </a:path>
            </a:pathLst>
          </a:custGeom>
          <a:blipFill>
            <a:blip r:embed="rId3"/>
            <a:stretch>
              <a:fillRect l="0" t="0" r="0" b="0"/>
            </a:stretch>
          </a:blipFill>
        </p:spPr>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Freeform 2" id="2"/>
          <p:cNvSpPr/>
          <p:nvPr/>
        </p:nvSpPr>
        <p:spPr>
          <a:xfrm flipH="false" flipV="false" rot="0">
            <a:off x="1893224" y="2132253"/>
            <a:ext cx="14501551" cy="7345122"/>
          </a:xfrm>
          <a:custGeom>
            <a:avLst/>
            <a:gdLst/>
            <a:ahLst/>
            <a:cxnLst/>
            <a:rect r="r" b="b" t="t" l="l"/>
            <a:pathLst>
              <a:path h="7345122" w="14501551">
                <a:moveTo>
                  <a:pt x="0" y="0"/>
                </a:moveTo>
                <a:lnTo>
                  <a:pt x="14501552" y="0"/>
                </a:lnTo>
                <a:lnTo>
                  <a:pt x="14501552" y="7345122"/>
                </a:lnTo>
                <a:lnTo>
                  <a:pt x="0" y="7345122"/>
                </a:lnTo>
                <a:lnTo>
                  <a:pt x="0" y="0"/>
                </a:lnTo>
                <a:close/>
              </a:path>
            </a:pathLst>
          </a:custGeom>
          <a:blipFill>
            <a:blip r:embed="rId2"/>
            <a:stretch>
              <a:fillRect l="0" t="0" r="0" b="-179251"/>
            </a:stretch>
          </a:blipFill>
        </p:spPr>
      </p:sp>
      <p:sp>
        <p:nvSpPr>
          <p:cNvPr name="TextBox 3" id="3"/>
          <p:cNvSpPr txBox="true"/>
          <p:nvPr/>
        </p:nvSpPr>
        <p:spPr>
          <a:xfrm rot="0">
            <a:off x="800673" y="1085850"/>
            <a:ext cx="16230600" cy="909955"/>
          </a:xfrm>
          <a:prstGeom prst="rect">
            <a:avLst/>
          </a:prstGeom>
        </p:spPr>
        <p:txBody>
          <a:bodyPr anchor="t" rtlCol="false" tIns="0" lIns="0" bIns="0" rIns="0">
            <a:spAutoFit/>
          </a:bodyPr>
          <a:lstStyle/>
          <a:p>
            <a:pPr algn="ctr" marL="0" indent="0" lvl="0">
              <a:lnSpc>
                <a:spcPts val="7039"/>
              </a:lnSpc>
              <a:spcBef>
                <a:spcPct val="0"/>
              </a:spcBef>
            </a:pPr>
            <a:r>
              <a:rPr lang="en-US" sz="6399">
                <a:solidFill>
                  <a:srgbClr val="FFFFFF"/>
                </a:solidFill>
                <a:latin typeface="Gotham 1 Bold"/>
              </a:rPr>
              <a:t>ANALYZING A CASE STUDY</a:t>
            </a:r>
          </a:p>
        </p:txBody>
      </p:sp>
      <p:sp>
        <p:nvSpPr>
          <p:cNvPr name="Freeform 4" id="4"/>
          <p:cNvSpPr/>
          <p:nvPr/>
        </p:nvSpPr>
        <p:spPr>
          <a:xfrm flipH="false" flipV="false" rot="0">
            <a:off x="16296705" y="9610725"/>
            <a:ext cx="1715115" cy="398430"/>
          </a:xfrm>
          <a:custGeom>
            <a:avLst/>
            <a:gdLst/>
            <a:ahLst/>
            <a:cxnLst/>
            <a:rect r="r" b="b" t="t" l="l"/>
            <a:pathLst>
              <a:path h="398430" w="1715115">
                <a:moveTo>
                  <a:pt x="0" y="0"/>
                </a:moveTo>
                <a:lnTo>
                  <a:pt x="1715115" y="0"/>
                </a:lnTo>
                <a:lnTo>
                  <a:pt x="1715115" y="398430"/>
                </a:lnTo>
                <a:lnTo>
                  <a:pt x="0" y="398430"/>
                </a:lnTo>
                <a:lnTo>
                  <a:pt x="0" y="0"/>
                </a:lnTo>
                <a:close/>
              </a:path>
            </a:pathLst>
          </a:custGeom>
          <a:blipFill>
            <a:blip r:embed="rId3"/>
            <a:stretch>
              <a:fillRect l="0" t="0" r="0" b="0"/>
            </a:stretch>
          </a:blipFill>
        </p:spPr>
      </p:sp>
      <p:sp>
        <p:nvSpPr>
          <p:cNvPr name="TextBox 5" id="5"/>
          <p:cNvSpPr txBox="true"/>
          <p:nvPr/>
        </p:nvSpPr>
        <p:spPr>
          <a:xfrm rot="0">
            <a:off x="2910491" y="4356625"/>
            <a:ext cx="3095610" cy="847593"/>
          </a:xfrm>
          <a:prstGeom prst="rect">
            <a:avLst/>
          </a:prstGeom>
        </p:spPr>
        <p:txBody>
          <a:bodyPr anchor="t" rtlCol="false" tIns="0" lIns="0" bIns="0" rIns="0">
            <a:spAutoFit/>
          </a:bodyPr>
          <a:lstStyle/>
          <a:p>
            <a:pPr algn="ctr">
              <a:lnSpc>
                <a:spcPts val="3359"/>
              </a:lnSpc>
            </a:pPr>
            <a:r>
              <a:rPr lang="en-US" sz="2799">
                <a:solidFill>
                  <a:srgbClr val="000000"/>
                </a:solidFill>
                <a:latin typeface="Gotham 1 Bold"/>
              </a:rPr>
              <a:t>Tournament Director</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Freeform 2" id="2"/>
          <p:cNvSpPr/>
          <p:nvPr/>
        </p:nvSpPr>
        <p:spPr>
          <a:xfrm flipH="false" flipV="false" rot="0">
            <a:off x="1893224" y="2132253"/>
            <a:ext cx="14501551" cy="7345122"/>
          </a:xfrm>
          <a:custGeom>
            <a:avLst/>
            <a:gdLst/>
            <a:ahLst/>
            <a:cxnLst/>
            <a:rect r="r" b="b" t="t" l="l"/>
            <a:pathLst>
              <a:path h="7345122" w="14501551">
                <a:moveTo>
                  <a:pt x="0" y="0"/>
                </a:moveTo>
                <a:lnTo>
                  <a:pt x="14501552" y="0"/>
                </a:lnTo>
                <a:lnTo>
                  <a:pt x="14501552" y="7345122"/>
                </a:lnTo>
                <a:lnTo>
                  <a:pt x="0" y="7345122"/>
                </a:lnTo>
                <a:lnTo>
                  <a:pt x="0" y="0"/>
                </a:lnTo>
                <a:close/>
              </a:path>
            </a:pathLst>
          </a:custGeom>
          <a:blipFill>
            <a:blip r:embed="rId2"/>
            <a:stretch>
              <a:fillRect l="0" t="0" r="0" b="-179251"/>
            </a:stretch>
          </a:blipFill>
        </p:spPr>
      </p:sp>
      <p:sp>
        <p:nvSpPr>
          <p:cNvPr name="TextBox 3" id="3"/>
          <p:cNvSpPr txBox="true"/>
          <p:nvPr/>
        </p:nvSpPr>
        <p:spPr>
          <a:xfrm rot="0">
            <a:off x="800673" y="1085850"/>
            <a:ext cx="16230600" cy="909955"/>
          </a:xfrm>
          <a:prstGeom prst="rect">
            <a:avLst/>
          </a:prstGeom>
        </p:spPr>
        <p:txBody>
          <a:bodyPr anchor="t" rtlCol="false" tIns="0" lIns="0" bIns="0" rIns="0">
            <a:spAutoFit/>
          </a:bodyPr>
          <a:lstStyle/>
          <a:p>
            <a:pPr algn="ctr" marL="0" indent="0" lvl="0">
              <a:lnSpc>
                <a:spcPts val="7039"/>
              </a:lnSpc>
              <a:spcBef>
                <a:spcPct val="0"/>
              </a:spcBef>
            </a:pPr>
            <a:r>
              <a:rPr lang="en-US" sz="6399">
                <a:solidFill>
                  <a:srgbClr val="FFFFFF"/>
                </a:solidFill>
                <a:latin typeface="Gotham 1 Bold"/>
              </a:rPr>
              <a:t>ANALYZING A CASE STUDY</a:t>
            </a:r>
          </a:p>
        </p:txBody>
      </p:sp>
      <p:sp>
        <p:nvSpPr>
          <p:cNvPr name="Freeform 4" id="4"/>
          <p:cNvSpPr/>
          <p:nvPr/>
        </p:nvSpPr>
        <p:spPr>
          <a:xfrm flipH="false" flipV="false" rot="0">
            <a:off x="16296705" y="9610725"/>
            <a:ext cx="1715115" cy="398430"/>
          </a:xfrm>
          <a:custGeom>
            <a:avLst/>
            <a:gdLst/>
            <a:ahLst/>
            <a:cxnLst/>
            <a:rect r="r" b="b" t="t" l="l"/>
            <a:pathLst>
              <a:path h="398430" w="1715115">
                <a:moveTo>
                  <a:pt x="0" y="0"/>
                </a:moveTo>
                <a:lnTo>
                  <a:pt x="1715115" y="0"/>
                </a:lnTo>
                <a:lnTo>
                  <a:pt x="1715115" y="398430"/>
                </a:lnTo>
                <a:lnTo>
                  <a:pt x="0" y="398430"/>
                </a:lnTo>
                <a:lnTo>
                  <a:pt x="0" y="0"/>
                </a:lnTo>
                <a:close/>
              </a:path>
            </a:pathLst>
          </a:custGeom>
          <a:blipFill>
            <a:blip r:embed="rId3"/>
            <a:stretch>
              <a:fillRect l="0" t="0" r="0" b="0"/>
            </a:stretch>
          </a:blipFill>
        </p:spPr>
      </p:sp>
      <p:sp>
        <p:nvSpPr>
          <p:cNvPr name="TextBox 5" id="5"/>
          <p:cNvSpPr txBox="true"/>
          <p:nvPr/>
        </p:nvSpPr>
        <p:spPr>
          <a:xfrm rot="0">
            <a:off x="2910491" y="4356625"/>
            <a:ext cx="3095610" cy="847593"/>
          </a:xfrm>
          <a:prstGeom prst="rect">
            <a:avLst/>
          </a:prstGeom>
        </p:spPr>
        <p:txBody>
          <a:bodyPr anchor="t" rtlCol="false" tIns="0" lIns="0" bIns="0" rIns="0">
            <a:spAutoFit/>
          </a:bodyPr>
          <a:lstStyle/>
          <a:p>
            <a:pPr algn="ctr">
              <a:lnSpc>
                <a:spcPts val="3359"/>
              </a:lnSpc>
            </a:pPr>
            <a:r>
              <a:rPr lang="en-US" sz="2799">
                <a:solidFill>
                  <a:srgbClr val="000000"/>
                </a:solidFill>
                <a:latin typeface="Gotham 1 Bold"/>
              </a:rPr>
              <a:t>Tournament Director</a:t>
            </a:r>
          </a:p>
        </p:txBody>
      </p:sp>
      <p:sp>
        <p:nvSpPr>
          <p:cNvPr name="TextBox 6" id="6"/>
          <p:cNvSpPr txBox="true"/>
          <p:nvPr/>
        </p:nvSpPr>
        <p:spPr>
          <a:xfrm rot="0">
            <a:off x="7342010" y="4356625"/>
            <a:ext cx="3603980" cy="847593"/>
          </a:xfrm>
          <a:prstGeom prst="rect">
            <a:avLst/>
          </a:prstGeom>
        </p:spPr>
        <p:txBody>
          <a:bodyPr anchor="t" rtlCol="false" tIns="0" lIns="0" bIns="0" rIns="0">
            <a:spAutoFit/>
          </a:bodyPr>
          <a:lstStyle/>
          <a:p>
            <a:pPr algn="ctr">
              <a:lnSpc>
                <a:spcPts val="3359"/>
              </a:lnSpc>
            </a:pPr>
            <a:r>
              <a:rPr lang="en-US" sz="2799">
                <a:solidFill>
                  <a:srgbClr val="000000"/>
                </a:solidFill>
                <a:latin typeface="Gotham 1 Bold"/>
              </a:rPr>
              <a:t>Lake Day Festival’s president </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Freeform 2" id="2"/>
          <p:cNvSpPr/>
          <p:nvPr/>
        </p:nvSpPr>
        <p:spPr>
          <a:xfrm flipH="false" flipV="false" rot="0">
            <a:off x="1893224" y="2132253"/>
            <a:ext cx="14501551" cy="7345122"/>
          </a:xfrm>
          <a:custGeom>
            <a:avLst/>
            <a:gdLst/>
            <a:ahLst/>
            <a:cxnLst/>
            <a:rect r="r" b="b" t="t" l="l"/>
            <a:pathLst>
              <a:path h="7345122" w="14501551">
                <a:moveTo>
                  <a:pt x="0" y="0"/>
                </a:moveTo>
                <a:lnTo>
                  <a:pt x="14501552" y="0"/>
                </a:lnTo>
                <a:lnTo>
                  <a:pt x="14501552" y="7345122"/>
                </a:lnTo>
                <a:lnTo>
                  <a:pt x="0" y="7345122"/>
                </a:lnTo>
                <a:lnTo>
                  <a:pt x="0" y="0"/>
                </a:lnTo>
                <a:close/>
              </a:path>
            </a:pathLst>
          </a:custGeom>
          <a:blipFill>
            <a:blip r:embed="rId2"/>
            <a:stretch>
              <a:fillRect l="0" t="0" r="0" b="-179251"/>
            </a:stretch>
          </a:blipFill>
        </p:spPr>
      </p:sp>
      <p:sp>
        <p:nvSpPr>
          <p:cNvPr name="TextBox 3" id="3"/>
          <p:cNvSpPr txBox="true"/>
          <p:nvPr/>
        </p:nvSpPr>
        <p:spPr>
          <a:xfrm rot="0">
            <a:off x="800673" y="1085850"/>
            <a:ext cx="16230600" cy="909955"/>
          </a:xfrm>
          <a:prstGeom prst="rect">
            <a:avLst/>
          </a:prstGeom>
        </p:spPr>
        <p:txBody>
          <a:bodyPr anchor="t" rtlCol="false" tIns="0" lIns="0" bIns="0" rIns="0">
            <a:spAutoFit/>
          </a:bodyPr>
          <a:lstStyle/>
          <a:p>
            <a:pPr algn="ctr" marL="0" indent="0" lvl="0">
              <a:lnSpc>
                <a:spcPts val="7039"/>
              </a:lnSpc>
              <a:spcBef>
                <a:spcPct val="0"/>
              </a:spcBef>
            </a:pPr>
            <a:r>
              <a:rPr lang="en-US" sz="6399">
                <a:solidFill>
                  <a:srgbClr val="FFFFFF"/>
                </a:solidFill>
                <a:latin typeface="Gotham 1 Bold"/>
              </a:rPr>
              <a:t>ANALYZING A CASE STUDY</a:t>
            </a:r>
          </a:p>
        </p:txBody>
      </p:sp>
      <p:sp>
        <p:nvSpPr>
          <p:cNvPr name="Freeform 4" id="4"/>
          <p:cNvSpPr/>
          <p:nvPr/>
        </p:nvSpPr>
        <p:spPr>
          <a:xfrm flipH="false" flipV="false" rot="0">
            <a:off x="16296705" y="9610725"/>
            <a:ext cx="1715115" cy="398430"/>
          </a:xfrm>
          <a:custGeom>
            <a:avLst/>
            <a:gdLst/>
            <a:ahLst/>
            <a:cxnLst/>
            <a:rect r="r" b="b" t="t" l="l"/>
            <a:pathLst>
              <a:path h="398430" w="1715115">
                <a:moveTo>
                  <a:pt x="0" y="0"/>
                </a:moveTo>
                <a:lnTo>
                  <a:pt x="1715115" y="0"/>
                </a:lnTo>
                <a:lnTo>
                  <a:pt x="1715115" y="398430"/>
                </a:lnTo>
                <a:lnTo>
                  <a:pt x="0" y="398430"/>
                </a:lnTo>
                <a:lnTo>
                  <a:pt x="0" y="0"/>
                </a:lnTo>
                <a:close/>
              </a:path>
            </a:pathLst>
          </a:custGeom>
          <a:blipFill>
            <a:blip r:embed="rId3"/>
            <a:stretch>
              <a:fillRect l="0" t="0" r="0" b="0"/>
            </a:stretch>
          </a:blipFill>
        </p:spPr>
      </p:sp>
      <p:sp>
        <p:nvSpPr>
          <p:cNvPr name="TextBox 5" id="5"/>
          <p:cNvSpPr txBox="true"/>
          <p:nvPr/>
        </p:nvSpPr>
        <p:spPr>
          <a:xfrm rot="0">
            <a:off x="2910491" y="4356625"/>
            <a:ext cx="3095610" cy="847593"/>
          </a:xfrm>
          <a:prstGeom prst="rect">
            <a:avLst/>
          </a:prstGeom>
        </p:spPr>
        <p:txBody>
          <a:bodyPr anchor="t" rtlCol="false" tIns="0" lIns="0" bIns="0" rIns="0">
            <a:spAutoFit/>
          </a:bodyPr>
          <a:lstStyle/>
          <a:p>
            <a:pPr algn="ctr">
              <a:lnSpc>
                <a:spcPts val="3359"/>
              </a:lnSpc>
            </a:pPr>
            <a:r>
              <a:rPr lang="en-US" sz="2799">
                <a:solidFill>
                  <a:srgbClr val="000000"/>
                </a:solidFill>
                <a:latin typeface="Gotham 1 Bold"/>
              </a:rPr>
              <a:t>Tournament Director</a:t>
            </a:r>
          </a:p>
        </p:txBody>
      </p:sp>
      <p:sp>
        <p:nvSpPr>
          <p:cNvPr name="TextBox 6" id="6"/>
          <p:cNvSpPr txBox="true"/>
          <p:nvPr/>
        </p:nvSpPr>
        <p:spPr>
          <a:xfrm rot="0">
            <a:off x="7342010" y="4356625"/>
            <a:ext cx="3603980" cy="847593"/>
          </a:xfrm>
          <a:prstGeom prst="rect">
            <a:avLst/>
          </a:prstGeom>
        </p:spPr>
        <p:txBody>
          <a:bodyPr anchor="t" rtlCol="false" tIns="0" lIns="0" bIns="0" rIns="0">
            <a:spAutoFit/>
          </a:bodyPr>
          <a:lstStyle/>
          <a:p>
            <a:pPr algn="ctr">
              <a:lnSpc>
                <a:spcPts val="3359"/>
              </a:lnSpc>
            </a:pPr>
            <a:r>
              <a:rPr lang="en-US" sz="2799">
                <a:solidFill>
                  <a:srgbClr val="000000"/>
                </a:solidFill>
                <a:latin typeface="Gotham 1 Bold"/>
              </a:rPr>
              <a:t>Lake Day Festival’s president </a:t>
            </a:r>
          </a:p>
        </p:txBody>
      </p:sp>
      <p:sp>
        <p:nvSpPr>
          <p:cNvPr name="TextBox 7" id="7"/>
          <p:cNvSpPr txBox="true"/>
          <p:nvPr/>
        </p:nvSpPr>
        <p:spPr>
          <a:xfrm rot="0">
            <a:off x="11841782" y="4147108"/>
            <a:ext cx="3836405" cy="1266627"/>
          </a:xfrm>
          <a:prstGeom prst="rect">
            <a:avLst/>
          </a:prstGeom>
        </p:spPr>
        <p:txBody>
          <a:bodyPr anchor="t" rtlCol="false" tIns="0" lIns="0" bIns="0" rIns="0">
            <a:spAutoFit/>
          </a:bodyPr>
          <a:lstStyle/>
          <a:p>
            <a:pPr algn="ctr">
              <a:lnSpc>
                <a:spcPts val="3359"/>
              </a:lnSpc>
            </a:pPr>
            <a:r>
              <a:rPr lang="en-US" sz="2799">
                <a:solidFill>
                  <a:srgbClr val="000000"/>
                </a:solidFill>
                <a:latin typeface="Gotham 1 Bold"/>
              </a:rPr>
              <a:t>“Red, White &amp; Blue” </a:t>
            </a:r>
          </a:p>
          <a:p>
            <a:pPr algn="ctr">
              <a:lnSpc>
                <a:spcPts val="3359"/>
              </a:lnSpc>
            </a:pPr>
            <a:r>
              <a:rPr lang="en-US" sz="2799">
                <a:solidFill>
                  <a:srgbClr val="000000"/>
                </a:solidFill>
                <a:latin typeface="Gotham 1 Bold"/>
              </a:rPr>
              <a:t>3-on-3 Basketball Tournament</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Freeform 2" id="2"/>
          <p:cNvSpPr/>
          <p:nvPr/>
        </p:nvSpPr>
        <p:spPr>
          <a:xfrm flipH="false" flipV="false" rot="0">
            <a:off x="1893224" y="2132253"/>
            <a:ext cx="14501551" cy="7345122"/>
          </a:xfrm>
          <a:custGeom>
            <a:avLst/>
            <a:gdLst/>
            <a:ahLst/>
            <a:cxnLst/>
            <a:rect r="r" b="b" t="t" l="l"/>
            <a:pathLst>
              <a:path h="7345122" w="14501551">
                <a:moveTo>
                  <a:pt x="0" y="0"/>
                </a:moveTo>
                <a:lnTo>
                  <a:pt x="14501552" y="0"/>
                </a:lnTo>
                <a:lnTo>
                  <a:pt x="14501552" y="7345122"/>
                </a:lnTo>
                <a:lnTo>
                  <a:pt x="0" y="7345122"/>
                </a:lnTo>
                <a:lnTo>
                  <a:pt x="0" y="0"/>
                </a:lnTo>
                <a:close/>
              </a:path>
            </a:pathLst>
          </a:custGeom>
          <a:blipFill>
            <a:blip r:embed="rId2"/>
            <a:stretch>
              <a:fillRect l="0" t="0" r="0" b="-179251"/>
            </a:stretch>
          </a:blipFill>
        </p:spPr>
      </p:sp>
      <p:sp>
        <p:nvSpPr>
          <p:cNvPr name="TextBox 3" id="3"/>
          <p:cNvSpPr txBox="true"/>
          <p:nvPr/>
        </p:nvSpPr>
        <p:spPr>
          <a:xfrm rot="0">
            <a:off x="800673" y="1085850"/>
            <a:ext cx="16230600" cy="909955"/>
          </a:xfrm>
          <a:prstGeom prst="rect">
            <a:avLst/>
          </a:prstGeom>
        </p:spPr>
        <p:txBody>
          <a:bodyPr anchor="t" rtlCol="false" tIns="0" lIns="0" bIns="0" rIns="0">
            <a:spAutoFit/>
          </a:bodyPr>
          <a:lstStyle/>
          <a:p>
            <a:pPr algn="ctr" marL="0" indent="0" lvl="0">
              <a:lnSpc>
                <a:spcPts val="7039"/>
              </a:lnSpc>
              <a:spcBef>
                <a:spcPct val="0"/>
              </a:spcBef>
            </a:pPr>
            <a:r>
              <a:rPr lang="en-US" sz="6399">
                <a:solidFill>
                  <a:srgbClr val="FFFFFF"/>
                </a:solidFill>
                <a:latin typeface="Gotham 1 Bold"/>
              </a:rPr>
              <a:t>ANALYZING A CASE STUDY</a:t>
            </a:r>
          </a:p>
        </p:txBody>
      </p:sp>
      <p:sp>
        <p:nvSpPr>
          <p:cNvPr name="TextBox 4" id="4"/>
          <p:cNvSpPr txBox="true"/>
          <p:nvPr/>
        </p:nvSpPr>
        <p:spPr>
          <a:xfrm rot="0">
            <a:off x="2910491" y="4356625"/>
            <a:ext cx="3095610" cy="847593"/>
          </a:xfrm>
          <a:prstGeom prst="rect">
            <a:avLst/>
          </a:prstGeom>
        </p:spPr>
        <p:txBody>
          <a:bodyPr anchor="t" rtlCol="false" tIns="0" lIns="0" bIns="0" rIns="0">
            <a:spAutoFit/>
          </a:bodyPr>
          <a:lstStyle/>
          <a:p>
            <a:pPr algn="ctr">
              <a:lnSpc>
                <a:spcPts val="3359"/>
              </a:lnSpc>
            </a:pPr>
            <a:r>
              <a:rPr lang="en-US" sz="2799">
                <a:solidFill>
                  <a:srgbClr val="000000"/>
                </a:solidFill>
                <a:latin typeface="Gotham 1 Bold"/>
              </a:rPr>
              <a:t>Tournament Director</a:t>
            </a:r>
          </a:p>
        </p:txBody>
      </p:sp>
      <p:sp>
        <p:nvSpPr>
          <p:cNvPr name="TextBox 5" id="5"/>
          <p:cNvSpPr txBox="true"/>
          <p:nvPr/>
        </p:nvSpPr>
        <p:spPr>
          <a:xfrm rot="0">
            <a:off x="7342010" y="4356625"/>
            <a:ext cx="3603980" cy="847593"/>
          </a:xfrm>
          <a:prstGeom prst="rect">
            <a:avLst/>
          </a:prstGeom>
        </p:spPr>
        <p:txBody>
          <a:bodyPr anchor="t" rtlCol="false" tIns="0" lIns="0" bIns="0" rIns="0">
            <a:spAutoFit/>
          </a:bodyPr>
          <a:lstStyle/>
          <a:p>
            <a:pPr algn="ctr">
              <a:lnSpc>
                <a:spcPts val="3359"/>
              </a:lnSpc>
            </a:pPr>
            <a:r>
              <a:rPr lang="en-US" sz="2799">
                <a:solidFill>
                  <a:srgbClr val="000000"/>
                </a:solidFill>
                <a:latin typeface="Gotham 1 Bold"/>
              </a:rPr>
              <a:t>Lake Day Festival’s president </a:t>
            </a:r>
          </a:p>
        </p:txBody>
      </p:sp>
      <p:sp>
        <p:nvSpPr>
          <p:cNvPr name="TextBox 6" id="6"/>
          <p:cNvSpPr txBox="true"/>
          <p:nvPr/>
        </p:nvSpPr>
        <p:spPr>
          <a:xfrm rot="0">
            <a:off x="11841782" y="4147108"/>
            <a:ext cx="3836405" cy="1266627"/>
          </a:xfrm>
          <a:prstGeom prst="rect">
            <a:avLst/>
          </a:prstGeom>
        </p:spPr>
        <p:txBody>
          <a:bodyPr anchor="t" rtlCol="false" tIns="0" lIns="0" bIns="0" rIns="0">
            <a:spAutoFit/>
          </a:bodyPr>
          <a:lstStyle/>
          <a:p>
            <a:pPr algn="ctr">
              <a:lnSpc>
                <a:spcPts val="3359"/>
              </a:lnSpc>
            </a:pPr>
            <a:r>
              <a:rPr lang="en-US" sz="2799">
                <a:solidFill>
                  <a:srgbClr val="000000"/>
                </a:solidFill>
                <a:latin typeface="Gotham 1 Bold"/>
              </a:rPr>
              <a:t>“Red, White &amp; Blue” </a:t>
            </a:r>
          </a:p>
          <a:p>
            <a:pPr algn="ctr">
              <a:lnSpc>
                <a:spcPts val="3359"/>
              </a:lnSpc>
            </a:pPr>
            <a:r>
              <a:rPr lang="en-US" sz="2799">
                <a:solidFill>
                  <a:srgbClr val="000000"/>
                </a:solidFill>
                <a:latin typeface="Gotham 1 Bold"/>
              </a:rPr>
              <a:t>3-on-3 Basketball Tournament</a:t>
            </a:r>
          </a:p>
        </p:txBody>
      </p:sp>
      <p:sp>
        <p:nvSpPr>
          <p:cNvPr name="TextBox 7" id="7"/>
          <p:cNvSpPr txBox="true"/>
          <p:nvPr/>
        </p:nvSpPr>
        <p:spPr>
          <a:xfrm rot="0">
            <a:off x="3628432" y="6806027"/>
            <a:ext cx="11031136" cy="1495326"/>
          </a:xfrm>
          <a:prstGeom prst="rect">
            <a:avLst/>
          </a:prstGeom>
        </p:spPr>
        <p:txBody>
          <a:bodyPr anchor="t" rtlCol="false" tIns="0" lIns="0" bIns="0" rIns="0">
            <a:spAutoFit/>
          </a:bodyPr>
          <a:lstStyle/>
          <a:p>
            <a:pPr algn="ctr">
              <a:lnSpc>
                <a:spcPts val="3959"/>
              </a:lnSpc>
            </a:pPr>
            <a:r>
              <a:rPr lang="en-US" sz="3299">
                <a:solidFill>
                  <a:srgbClr val="000000"/>
                </a:solidFill>
                <a:latin typeface="Gotham 1 Bold"/>
              </a:rPr>
              <a:t>Promote the smaller Friday tournament that is focused on local families and businesses for players and spectators. Focus on public relations activities.</a:t>
            </a:r>
          </a:p>
        </p:txBody>
      </p:sp>
      <p:sp>
        <p:nvSpPr>
          <p:cNvPr name="Freeform 8" id="8"/>
          <p:cNvSpPr/>
          <p:nvPr/>
        </p:nvSpPr>
        <p:spPr>
          <a:xfrm flipH="false" flipV="false" rot="0">
            <a:off x="16296705" y="9610725"/>
            <a:ext cx="1715115" cy="398430"/>
          </a:xfrm>
          <a:custGeom>
            <a:avLst/>
            <a:gdLst/>
            <a:ahLst/>
            <a:cxnLst/>
            <a:rect r="r" b="b" t="t" l="l"/>
            <a:pathLst>
              <a:path h="398430" w="1715115">
                <a:moveTo>
                  <a:pt x="0" y="0"/>
                </a:moveTo>
                <a:lnTo>
                  <a:pt x="1715115" y="0"/>
                </a:lnTo>
                <a:lnTo>
                  <a:pt x="1715115" y="398430"/>
                </a:lnTo>
                <a:lnTo>
                  <a:pt x="0" y="398430"/>
                </a:lnTo>
                <a:lnTo>
                  <a:pt x="0" y="0"/>
                </a:lnTo>
                <a:close/>
              </a:path>
            </a:pathLst>
          </a:custGeom>
          <a:blipFill>
            <a:blip r:embed="rId3"/>
            <a:stretch>
              <a:fillRect l="0" t="0" r="0" b="0"/>
            </a:stretch>
          </a:blipFill>
        </p:spPr>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TextBox 2" id="2"/>
          <p:cNvSpPr txBox="true"/>
          <p:nvPr/>
        </p:nvSpPr>
        <p:spPr>
          <a:xfrm rot="0">
            <a:off x="1028700" y="2045336"/>
            <a:ext cx="16230600" cy="6981009"/>
          </a:xfrm>
          <a:prstGeom prst="rect">
            <a:avLst/>
          </a:prstGeom>
        </p:spPr>
        <p:txBody>
          <a:bodyPr anchor="t" rtlCol="false" tIns="0" lIns="0" bIns="0" rIns="0">
            <a:spAutoFit/>
          </a:bodyPr>
          <a:lstStyle/>
          <a:p>
            <a:pPr algn="ctr">
              <a:lnSpc>
                <a:spcPts val="4899"/>
              </a:lnSpc>
            </a:pPr>
            <a:r>
              <a:rPr lang="en-US" sz="3499">
                <a:solidFill>
                  <a:srgbClr val="F6BD01"/>
                </a:solidFill>
                <a:latin typeface="Canva Sans Bold"/>
              </a:rPr>
              <a:t>Performance Indicators </a:t>
            </a:r>
            <a:r>
              <a:rPr lang="en-US" sz="3499">
                <a:solidFill>
                  <a:srgbClr val="F6BD01"/>
                </a:solidFill>
                <a:latin typeface="Canva Sans"/>
              </a:rPr>
              <a:t>are</a:t>
            </a:r>
            <a:r>
              <a:rPr lang="en-US" sz="3499">
                <a:solidFill>
                  <a:srgbClr val="F6BD01"/>
                </a:solidFill>
                <a:latin typeface="Canva Sans"/>
              </a:rPr>
              <a:t> based on content relevant to your event topic</a:t>
            </a:r>
          </a:p>
          <a:p>
            <a:pPr algn="ctr">
              <a:lnSpc>
                <a:spcPts val="4619"/>
              </a:lnSpc>
            </a:pPr>
          </a:p>
          <a:p>
            <a:pPr algn="ctr">
              <a:lnSpc>
                <a:spcPts val="4619"/>
              </a:lnSpc>
            </a:pPr>
          </a:p>
          <a:p>
            <a:pPr algn="ctr">
              <a:lnSpc>
                <a:spcPts val="4619"/>
              </a:lnSpc>
            </a:pPr>
          </a:p>
          <a:p>
            <a:pPr algn="ctr">
              <a:lnSpc>
                <a:spcPts val="4619"/>
              </a:lnSpc>
            </a:pPr>
          </a:p>
          <a:p>
            <a:pPr algn="ctr">
              <a:lnSpc>
                <a:spcPts val="4619"/>
              </a:lnSpc>
            </a:pPr>
          </a:p>
          <a:p>
            <a:pPr algn="ctr">
              <a:lnSpc>
                <a:spcPts val="4619"/>
              </a:lnSpc>
            </a:pPr>
          </a:p>
          <a:p>
            <a:pPr algn="ctr">
              <a:lnSpc>
                <a:spcPts val="4619"/>
              </a:lnSpc>
            </a:pPr>
          </a:p>
          <a:p>
            <a:pPr algn="ctr">
              <a:lnSpc>
                <a:spcPts val="4619"/>
              </a:lnSpc>
            </a:pPr>
          </a:p>
          <a:p>
            <a:pPr algn="ctr">
              <a:lnSpc>
                <a:spcPts val="4619"/>
              </a:lnSpc>
            </a:pPr>
          </a:p>
          <a:p>
            <a:pPr algn="ctr">
              <a:lnSpc>
                <a:spcPts val="4619"/>
              </a:lnSpc>
            </a:pPr>
          </a:p>
          <a:p>
            <a:pPr algn="ctr">
              <a:lnSpc>
                <a:spcPts val="4619"/>
              </a:lnSpc>
            </a:pPr>
            <a:r>
              <a:rPr lang="en-US" sz="3299">
                <a:solidFill>
                  <a:srgbClr val="FFFFFF"/>
                </a:solidFill>
                <a:latin typeface="Canva Sans Bold"/>
              </a:rPr>
              <a:t>You must</a:t>
            </a:r>
            <a:r>
              <a:rPr lang="en-US" sz="3299">
                <a:solidFill>
                  <a:srgbClr val="FFFFFF"/>
                </a:solidFill>
                <a:latin typeface="Canva Sans"/>
              </a:rPr>
              <a:t> integrate the performance indicators into your roleplay presentation</a:t>
            </a:r>
          </a:p>
        </p:txBody>
      </p:sp>
      <p:sp>
        <p:nvSpPr>
          <p:cNvPr name="Freeform 3" id="3"/>
          <p:cNvSpPr/>
          <p:nvPr/>
        </p:nvSpPr>
        <p:spPr>
          <a:xfrm flipH="false" flipV="false" rot="0">
            <a:off x="1698628" y="3978115"/>
            <a:ext cx="3172602" cy="3172602"/>
          </a:xfrm>
          <a:custGeom>
            <a:avLst/>
            <a:gdLst/>
            <a:ahLst/>
            <a:cxnLst/>
            <a:rect r="r" b="b" t="t" l="l"/>
            <a:pathLst>
              <a:path h="3172602" w="3172602">
                <a:moveTo>
                  <a:pt x="0" y="0"/>
                </a:moveTo>
                <a:lnTo>
                  <a:pt x="3172603" y="0"/>
                </a:lnTo>
                <a:lnTo>
                  <a:pt x="3172603" y="3172602"/>
                </a:lnTo>
                <a:lnTo>
                  <a:pt x="0" y="31726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5405566" y="9477375"/>
            <a:ext cx="2534295" cy="588729"/>
          </a:xfrm>
          <a:custGeom>
            <a:avLst/>
            <a:gdLst/>
            <a:ahLst/>
            <a:cxnLst/>
            <a:rect r="r" b="b" t="t" l="l"/>
            <a:pathLst>
              <a:path h="588729" w="2534295">
                <a:moveTo>
                  <a:pt x="0" y="0"/>
                </a:moveTo>
                <a:lnTo>
                  <a:pt x="2534295" y="0"/>
                </a:lnTo>
                <a:lnTo>
                  <a:pt x="2534295" y="588729"/>
                </a:lnTo>
                <a:lnTo>
                  <a:pt x="0" y="588729"/>
                </a:lnTo>
                <a:lnTo>
                  <a:pt x="0" y="0"/>
                </a:lnTo>
                <a:close/>
              </a:path>
            </a:pathLst>
          </a:custGeom>
          <a:blipFill>
            <a:blip r:embed="rId4"/>
            <a:stretch>
              <a:fillRect l="0" t="0" r="0" b="0"/>
            </a:stretch>
          </a:blipFill>
        </p:spPr>
      </p:sp>
      <p:sp>
        <p:nvSpPr>
          <p:cNvPr name="TextBox 5" id="5"/>
          <p:cNvSpPr txBox="true"/>
          <p:nvPr/>
        </p:nvSpPr>
        <p:spPr>
          <a:xfrm rot="0">
            <a:off x="1028700" y="1057275"/>
            <a:ext cx="16230600" cy="730250"/>
          </a:xfrm>
          <a:prstGeom prst="rect">
            <a:avLst/>
          </a:prstGeom>
        </p:spPr>
        <p:txBody>
          <a:bodyPr anchor="t" rtlCol="false" tIns="0" lIns="0" bIns="0" rIns="0">
            <a:spAutoFit/>
          </a:bodyPr>
          <a:lstStyle/>
          <a:p>
            <a:pPr algn="ctr" marL="0" indent="0" lvl="0">
              <a:lnSpc>
                <a:spcPts val="5500"/>
              </a:lnSpc>
              <a:spcBef>
                <a:spcPct val="0"/>
              </a:spcBef>
            </a:pPr>
            <a:r>
              <a:rPr lang="en-US" sz="5000">
                <a:solidFill>
                  <a:srgbClr val="FFFFFF"/>
                </a:solidFill>
                <a:latin typeface="Gotham 1 Bold"/>
              </a:rPr>
              <a:t>WHAT ARE PERFORMANCE INDICATORS (PIs)?</a:t>
            </a:r>
          </a:p>
        </p:txBody>
      </p:sp>
      <p:sp>
        <p:nvSpPr>
          <p:cNvPr name="TextBox 6" id="6"/>
          <p:cNvSpPr txBox="true"/>
          <p:nvPr/>
        </p:nvSpPr>
        <p:spPr>
          <a:xfrm rot="0">
            <a:off x="5432306" y="4688610"/>
            <a:ext cx="11157066" cy="2202812"/>
          </a:xfrm>
          <a:prstGeom prst="rect">
            <a:avLst/>
          </a:prstGeom>
        </p:spPr>
        <p:txBody>
          <a:bodyPr anchor="t" rtlCol="false" tIns="0" lIns="0" bIns="0" rIns="0">
            <a:spAutoFit/>
          </a:bodyPr>
          <a:lstStyle/>
          <a:p>
            <a:pPr>
              <a:lnSpc>
                <a:spcPts val="5770"/>
              </a:lnSpc>
              <a:spcBef>
                <a:spcPct val="0"/>
              </a:spcBef>
            </a:pPr>
            <a:r>
              <a:rPr lang="en-US" sz="5245">
                <a:solidFill>
                  <a:srgbClr val="FFFFFF"/>
                </a:solidFill>
                <a:latin typeface="Gotham 1 Heavy"/>
              </a:rPr>
              <a:t>PERFORMANCE INDICATORS IN INDIVIDUAL SERIES ROLE-PLAYS</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Freeform 2" id="2"/>
          <p:cNvSpPr/>
          <p:nvPr/>
        </p:nvSpPr>
        <p:spPr>
          <a:xfrm flipH="false" flipV="false" rot="0">
            <a:off x="15405566" y="9477375"/>
            <a:ext cx="2534295" cy="588729"/>
          </a:xfrm>
          <a:custGeom>
            <a:avLst/>
            <a:gdLst/>
            <a:ahLst/>
            <a:cxnLst/>
            <a:rect r="r" b="b" t="t" l="l"/>
            <a:pathLst>
              <a:path h="588729" w="2534295">
                <a:moveTo>
                  <a:pt x="0" y="0"/>
                </a:moveTo>
                <a:lnTo>
                  <a:pt x="2534295" y="0"/>
                </a:lnTo>
                <a:lnTo>
                  <a:pt x="2534295" y="588729"/>
                </a:lnTo>
                <a:lnTo>
                  <a:pt x="0" y="588729"/>
                </a:lnTo>
                <a:lnTo>
                  <a:pt x="0" y="0"/>
                </a:lnTo>
                <a:close/>
              </a:path>
            </a:pathLst>
          </a:custGeom>
          <a:blipFill>
            <a:blip r:embed="rId2"/>
            <a:stretch>
              <a:fillRect l="0" t="0" r="0" b="0"/>
            </a:stretch>
          </a:blipFill>
        </p:spPr>
      </p:sp>
      <p:sp>
        <p:nvSpPr>
          <p:cNvPr name="Freeform 3" id="3"/>
          <p:cNvSpPr/>
          <p:nvPr/>
        </p:nvSpPr>
        <p:spPr>
          <a:xfrm flipH="false" flipV="false" rot="0">
            <a:off x="-66675" y="2333808"/>
            <a:ext cx="11846060" cy="8045478"/>
          </a:xfrm>
          <a:custGeom>
            <a:avLst/>
            <a:gdLst/>
            <a:ahLst/>
            <a:cxnLst/>
            <a:rect r="r" b="b" t="t" l="l"/>
            <a:pathLst>
              <a:path h="8045478" w="11846060">
                <a:moveTo>
                  <a:pt x="0" y="0"/>
                </a:moveTo>
                <a:lnTo>
                  <a:pt x="11846060" y="0"/>
                </a:lnTo>
                <a:lnTo>
                  <a:pt x="11846060" y="8045478"/>
                </a:lnTo>
                <a:lnTo>
                  <a:pt x="0" y="8045478"/>
                </a:lnTo>
                <a:lnTo>
                  <a:pt x="0" y="0"/>
                </a:lnTo>
                <a:close/>
              </a:path>
            </a:pathLst>
          </a:custGeom>
          <a:blipFill>
            <a:blip r:embed="rId3"/>
            <a:stretch>
              <a:fillRect l="0" t="0" r="0" b="0"/>
            </a:stretch>
          </a:blipFill>
        </p:spPr>
      </p:sp>
      <p:sp>
        <p:nvSpPr>
          <p:cNvPr name="TextBox 4" id="4"/>
          <p:cNvSpPr txBox="true"/>
          <p:nvPr/>
        </p:nvSpPr>
        <p:spPr>
          <a:xfrm rot="0">
            <a:off x="1028700" y="937658"/>
            <a:ext cx="16230600" cy="730250"/>
          </a:xfrm>
          <a:prstGeom prst="rect">
            <a:avLst/>
          </a:prstGeom>
        </p:spPr>
        <p:txBody>
          <a:bodyPr anchor="t" rtlCol="false" tIns="0" lIns="0" bIns="0" rIns="0">
            <a:spAutoFit/>
          </a:bodyPr>
          <a:lstStyle/>
          <a:p>
            <a:pPr algn="ctr" marL="0" indent="0" lvl="0">
              <a:lnSpc>
                <a:spcPts val="5500"/>
              </a:lnSpc>
              <a:spcBef>
                <a:spcPct val="0"/>
              </a:spcBef>
            </a:pPr>
            <a:r>
              <a:rPr lang="en-US" sz="5000">
                <a:solidFill>
                  <a:srgbClr val="FFFFFF"/>
                </a:solidFill>
                <a:latin typeface="Gotham 1 Bold"/>
              </a:rPr>
              <a:t>WHAT ARE </a:t>
            </a:r>
            <a:r>
              <a:rPr lang="en-US" sz="5000">
                <a:solidFill>
                  <a:srgbClr val="3BB3FF"/>
                </a:solidFill>
                <a:latin typeface="Gotham 1 Bold"/>
              </a:rPr>
              <a:t>PERFORMANCE INDICATORS (PIs)</a:t>
            </a:r>
            <a:r>
              <a:rPr lang="en-US" sz="5000">
                <a:solidFill>
                  <a:srgbClr val="FFFFFF"/>
                </a:solidFill>
                <a:latin typeface="Gotham 1 Bold"/>
              </a:rPr>
              <a:t>?</a:t>
            </a:r>
          </a:p>
        </p:txBody>
      </p:sp>
      <p:sp>
        <p:nvSpPr>
          <p:cNvPr name="TextBox 5" id="5"/>
          <p:cNvSpPr txBox="true"/>
          <p:nvPr/>
        </p:nvSpPr>
        <p:spPr>
          <a:xfrm rot="0">
            <a:off x="12112546" y="2445267"/>
            <a:ext cx="5921269" cy="5987879"/>
          </a:xfrm>
          <a:prstGeom prst="rect">
            <a:avLst/>
          </a:prstGeom>
        </p:spPr>
        <p:txBody>
          <a:bodyPr anchor="t" rtlCol="false" tIns="0" lIns="0" bIns="0" rIns="0">
            <a:spAutoFit/>
          </a:bodyPr>
          <a:lstStyle/>
          <a:p>
            <a:pPr>
              <a:lnSpc>
                <a:spcPts val="5930"/>
              </a:lnSpc>
            </a:pPr>
            <a:r>
              <a:rPr lang="en-US" sz="4235">
                <a:solidFill>
                  <a:srgbClr val="FFFFFF"/>
                </a:solidFill>
                <a:latin typeface="Canva Sans Medium"/>
              </a:rPr>
              <a:t>You are </a:t>
            </a:r>
            <a:r>
              <a:rPr lang="en-US" sz="4235">
                <a:solidFill>
                  <a:srgbClr val="F6BD16"/>
                </a:solidFill>
                <a:latin typeface="Canva Sans Medium"/>
              </a:rPr>
              <a:t>evaluated mainly </a:t>
            </a:r>
            <a:r>
              <a:rPr lang="en-US" sz="4235">
                <a:solidFill>
                  <a:srgbClr val="FFFFFF"/>
                </a:solidFill>
                <a:latin typeface="Canva Sans Medium"/>
              </a:rPr>
              <a:t>on your answers to the </a:t>
            </a:r>
            <a:r>
              <a:rPr lang="en-US" sz="4235">
                <a:solidFill>
                  <a:srgbClr val="F6BD16"/>
                </a:solidFill>
                <a:latin typeface="Canva Sans Medium"/>
              </a:rPr>
              <a:t>PIs</a:t>
            </a:r>
            <a:r>
              <a:rPr lang="en-US" sz="4235">
                <a:solidFill>
                  <a:srgbClr val="FFFFFF"/>
                </a:solidFill>
                <a:latin typeface="Canva Sans Medium"/>
              </a:rPr>
              <a:t>!</a:t>
            </a:r>
          </a:p>
          <a:p>
            <a:pPr>
              <a:lnSpc>
                <a:spcPts val="5930"/>
              </a:lnSpc>
            </a:pPr>
          </a:p>
          <a:p>
            <a:pPr>
              <a:lnSpc>
                <a:spcPts val="5930"/>
              </a:lnSpc>
            </a:pPr>
            <a:r>
              <a:rPr lang="en-US" sz="4235">
                <a:solidFill>
                  <a:srgbClr val="F6BD16"/>
                </a:solidFill>
                <a:latin typeface="Canva Sans Medium"/>
              </a:rPr>
              <a:t>Write your PIs down!</a:t>
            </a:r>
            <a:r>
              <a:rPr lang="en-US" sz="4235">
                <a:solidFill>
                  <a:srgbClr val="FFFFFF"/>
                </a:solidFill>
                <a:latin typeface="Canva Sans Medium"/>
              </a:rPr>
              <a:t> You can’t take the case study with you when presenting!</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Freeform 2" id="2"/>
          <p:cNvSpPr/>
          <p:nvPr/>
        </p:nvSpPr>
        <p:spPr>
          <a:xfrm flipH="false" flipV="false" rot="0">
            <a:off x="15276376" y="9380482"/>
            <a:ext cx="2534295" cy="588729"/>
          </a:xfrm>
          <a:custGeom>
            <a:avLst/>
            <a:gdLst/>
            <a:ahLst/>
            <a:cxnLst/>
            <a:rect r="r" b="b" t="t" l="l"/>
            <a:pathLst>
              <a:path h="588729" w="2534295">
                <a:moveTo>
                  <a:pt x="0" y="0"/>
                </a:moveTo>
                <a:lnTo>
                  <a:pt x="2534295" y="0"/>
                </a:lnTo>
                <a:lnTo>
                  <a:pt x="2534295" y="588729"/>
                </a:lnTo>
                <a:lnTo>
                  <a:pt x="0" y="588729"/>
                </a:lnTo>
                <a:lnTo>
                  <a:pt x="0" y="0"/>
                </a:lnTo>
                <a:close/>
              </a:path>
            </a:pathLst>
          </a:custGeom>
          <a:blipFill>
            <a:blip r:embed="rId2"/>
            <a:stretch>
              <a:fillRect l="0" t="0" r="0" b="0"/>
            </a:stretch>
          </a:blipFill>
        </p:spPr>
      </p:sp>
      <p:sp>
        <p:nvSpPr>
          <p:cNvPr name="TextBox 3" id="3"/>
          <p:cNvSpPr txBox="true"/>
          <p:nvPr/>
        </p:nvSpPr>
        <p:spPr>
          <a:xfrm rot="0">
            <a:off x="1028700" y="1057275"/>
            <a:ext cx="16230600" cy="730250"/>
          </a:xfrm>
          <a:prstGeom prst="rect">
            <a:avLst/>
          </a:prstGeom>
        </p:spPr>
        <p:txBody>
          <a:bodyPr anchor="t" rtlCol="false" tIns="0" lIns="0" bIns="0" rIns="0">
            <a:spAutoFit/>
          </a:bodyPr>
          <a:lstStyle/>
          <a:p>
            <a:pPr marL="0" indent="0" lvl="0">
              <a:lnSpc>
                <a:spcPts val="5500"/>
              </a:lnSpc>
              <a:spcBef>
                <a:spcPct val="0"/>
              </a:spcBef>
            </a:pPr>
            <a:r>
              <a:rPr lang="en-US" sz="5000">
                <a:solidFill>
                  <a:srgbClr val="FFFFFF"/>
                </a:solidFill>
                <a:latin typeface="Gotham 1 Bold"/>
              </a:rPr>
              <a:t>HOW TO ANSWER A PERFORMANCE INDICATOR</a:t>
            </a:r>
          </a:p>
        </p:txBody>
      </p:sp>
      <p:sp>
        <p:nvSpPr>
          <p:cNvPr name="TextBox 4" id="4"/>
          <p:cNvSpPr txBox="true"/>
          <p:nvPr/>
        </p:nvSpPr>
        <p:spPr>
          <a:xfrm rot="0">
            <a:off x="1028700" y="2240765"/>
            <a:ext cx="891704" cy="1566544"/>
          </a:xfrm>
          <a:prstGeom prst="rect">
            <a:avLst/>
          </a:prstGeom>
        </p:spPr>
        <p:txBody>
          <a:bodyPr anchor="t" rtlCol="false" tIns="0" lIns="0" bIns="0" rIns="0">
            <a:spAutoFit/>
          </a:bodyPr>
          <a:lstStyle/>
          <a:p>
            <a:pPr algn="ctr">
              <a:lnSpc>
                <a:spcPts val="12880"/>
              </a:lnSpc>
            </a:pPr>
            <a:r>
              <a:rPr lang="en-US" sz="9200">
                <a:solidFill>
                  <a:srgbClr val="3BB3FF"/>
                </a:solidFill>
                <a:latin typeface="Canva Sans Bold"/>
              </a:rPr>
              <a:t>D</a:t>
            </a:r>
          </a:p>
        </p:txBody>
      </p:sp>
      <p:sp>
        <p:nvSpPr>
          <p:cNvPr name="TextBox 5" id="5"/>
          <p:cNvSpPr txBox="true"/>
          <p:nvPr/>
        </p:nvSpPr>
        <p:spPr>
          <a:xfrm rot="0">
            <a:off x="1058838" y="4070723"/>
            <a:ext cx="717128" cy="1566544"/>
          </a:xfrm>
          <a:prstGeom prst="rect">
            <a:avLst/>
          </a:prstGeom>
        </p:spPr>
        <p:txBody>
          <a:bodyPr anchor="t" rtlCol="false" tIns="0" lIns="0" bIns="0" rIns="0">
            <a:spAutoFit/>
          </a:bodyPr>
          <a:lstStyle/>
          <a:p>
            <a:pPr algn="ctr">
              <a:lnSpc>
                <a:spcPts val="12880"/>
              </a:lnSpc>
            </a:pPr>
            <a:r>
              <a:rPr lang="en-US" sz="9200">
                <a:solidFill>
                  <a:srgbClr val="FFDE17"/>
                </a:solidFill>
                <a:latin typeface="Canva Sans Bold"/>
              </a:rPr>
              <a:t>E</a:t>
            </a:r>
          </a:p>
        </p:txBody>
      </p:sp>
      <p:sp>
        <p:nvSpPr>
          <p:cNvPr name="TextBox 6" id="6"/>
          <p:cNvSpPr txBox="true"/>
          <p:nvPr/>
        </p:nvSpPr>
        <p:spPr>
          <a:xfrm rot="0">
            <a:off x="1008348" y="5861797"/>
            <a:ext cx="818108" cy="1566544"/>
          </a:xfrm>
          <a:prstGeom prst="rect">
            <a:avLst/>
          </a:prstGeom>
        </p:spPr>
        <p:txBody>
          <a:bodyPr anchor="t" rtlCol="false" tIns="0" lIns="0" bIns="0" rIns="0">
            <a:spAutoFit/>
          </a:bodyPr>
          <a:lstStyle/>
          <a:p>
            <a:pPr algn="ctr">
              <a:lnSpc>
                <a:spcPts val="12880"/>
              </a:lnSpc>
            </a:pPr>
            <a:r>
              <a:rPr lang="en-US" sz="9200">
                <a:solidFill>
                  <a:srgbClr val="3BB3FF"/>
                </a:solidFill>
                <a:latin typeface="Canva Sans Bold"/>
              </a:rPr>
              <a:t>C</a:t>
            </a:r>
          </a:p>
        </p:txBody>
      </p:sp>
      <p:sp>
        <p:nvSpPr>
          <p:cNvPr name="TextBox 7" id="7"/>
          <p:cNvSpPr txBox="true"/>
          <p:nvPr/>
        </p:nvSpPr>
        <p:spPr>
          <a:xfrm rot="0">
            <a:off x="962992" y="7691756"/>
            <a:ext cx="812974" cy="1566544"/>
          </a:xfrm>
          <a:prstGeom prst="rect">
            <a:avLst/>
          </a:prstGeom>
        </p:spPr>
        <p:txBody>
          <a:bodyPr anchor="t" rtlCol="false" tIns="0" lIns="0" bIns="0" rIns="0">
            <a:spAutoFit/>
          </a:bodyPr>
          <a:lstStyle/>
          <a:p>
            <a:pPr algn="ctr">
              <a:lnSpc>
                <a:spcPts val="12880"/>
              </a:lnSpc>
            </a:pPr>
            <a:r>
              <a:rPr lang="en-US" sz="9200">
                <a:solidFill>
                  <a:srgbClr val="FFDE17"/>
                </a:solidFill>
                <a:latin typeface="Canva Sans Bold"/>
              </a:rPr>
              <a:t>A</a:t>
            </a:r>
          </a:p>
        </p:txBody>
      </p:sp>
      <p:sp>
        <p:nvSpPr>
          <p:cNvPr name="TextBox 8" id="8"/>
          <p:cNvSpPr txBox="true"/>
          <p:nvPr/>
        </p:nvSpPr>
        <p:spPr>
          <a:xfrm rot="0">
            <a:off x="9010047" y="4555435"/>
            <a:ext cx="9525" cy="887095"/>
          </a:xfrm>
          <a:prstGeom prst="rect">
            <a:avLst/>
          </a:prstGeom>
        </p:spPr>
        <p:txBody>
          <a:bodyPr anchor="t" rtlCol="false" tIns="0" lIns="0" bIns="0" rIns="0">
            <a:spAutoFit/>
          </a:bodyPr>
          <a:lstStyle/>
          <a:p>
            <a:pPr algn="ctr">
              <a:lnSpc>
                <a:spcPts val="7279"/>
              </a:lnSpc>
            </a:pPr>
          </a:p>
        </p:txBody>
      </p:sp>
      <p:sp>
        <p:nvSpPr>
          <p:cNvPr name="TextBox 9" id="9"/>
          <p:cNvSpPr txBox="true"/>
          <p:nvPr/>
        </p:nvSpPr>
        <p:spPr>
          <a:xfrm rot="0">
            <a:off x="2413949" y="2679811"/>
            <a:ext cx="14716160" cy="679384"/>
          </a:xfrm>
          <a:prstGeom prst="rect">
            <a:avLst/>
          </a:prstGeom>
        </p:spPr>
        <p:txBody>
          <a:bodyPr anchor="t" rtlCol="false" tIns="0" lIns="0" bIns="0" rIns="0">
            <a:spAutoFit/>
          </a:bodyPr>
          <a:lstStyle/>
          <a:p>
            <a:pPr>
              <a:lnSpc>
                <a:spcPts val="5599"/>
              </a:lnSpc>
            </a:pPr>
            <a:r>
              <a:rPr lang="en-US" sz="3999">
                <a:solidFill>
                  <a:srgbClr val="FFFFFF"/>
                </a:solidFill>
                <a:latin typeface="Canva Sans Bold"/>
              </a:rPr>
              <a:t>Describe your PI - say it word for word!</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Freeform 2" id="2"/>
          <p:cNvSpPr/>
          <p:nvPr/>
        </p:nvSpPr>
        <p:spPr>
          <a:xfrm flipH="false" flipV="false" rot="0">
            <a:off x="15276376" y="9380482"/>
            <a:ext cx="2534295" cy="588729"/>
          </a:xfrm>
          <a:custGeom>
            <a:avLst/>
            <a:gdLst/>
            <a:ahLst/>
            <a:cxnLst/>
            <a:rect r="r" b="b" t="t" l="l"/>
            <a:pathLst>
              <a:path h="588729" w="2534295">
                <a:moveTo>
                  <a:pt x="0" y="0"/>
                </a:moveTo>
                <a:lnTo>
                  <a:pt x="2534295" y="0"/>
                </a:lnTo>
                <a:lnTo>
                  <a:pt x="2534295" y="588729"/>
                </a:lnTo>
                <a:lnTo>
                  <a:pt x="0" y="588729"/>
                </a:lnTo>
                <a:lnTo>
                  <a:pt x="0" y="0"/>
                </a:lnTo>
                <a:close/>
              </a:path>
            </a:pathLst>
          </a:custGeom>
          <a:blipFill>
            <a:blip r:embed="rId2"/>
            <a:stretch>
              <a:fillRect l="0" t="0" r="0" b="0"/>
            </a:stretch>
          </a:blipFill>
        </p:spPr>
      </p:sp>
      <p:sp>
        <p:nvSpPr>
          <p:cNvPr name="TextBox 3" id="3"/>
          <p:cNvSpPr txBox="true"/>
          <p:nvPr/>
        </p:nvSpPr>
        <p:spPr>
          <a:xfrm rot="0">
            <a:off x="1028700" y="1057275"/>
            <a:ext cx="16230600" cy="730250"/>
          </a:xfrm>
          <a:prstGeom prst="rect">
            <a:avLst/>
          </a:prstGeom>
        </p:spPr>
        <p:txBody>
          <a:bodyPr anchor="t" rtlCol="false" tIns="0" lIns="0" bIns="0" rIns="0">
            <a:spAutoFit/>
          </a:bodyPr>
          <a:lstStyle/>
          <a:p>
            <a:pPr marL="0" indent="0" lvl="0">
              <a:lnSpc>
                <a:spcPts val="5500"/>
              </a:lnSpc>
              <a:spcBef>
                <a:spcPct val="0"/>
              </a:spcBef>
            </a:pPr>
            <a:r>
              <a:rPr lang="en-US" sz="5000">
                <a:solidFill>
                  <a:srgbClr val="FFFFFF"/>
                </a:solidFill>
                <a:latin typeface="Gotham 1 Bold"/>
              </a:rPr>
              <a:t>HOW TO ANSWER A PERFORMANCE INDICATOR</a:t>
            </a:r>
          </a:p>
        </p:txBody>
      </p:sp>
      <p:sp>
        <p:nvSpPr>
          <p:cNvPr name="TextBox 4" id="4"/>
          <p:cNvSpPr txBox="true"/>
          <p:nvPr/>
        </p:nvSpPr>
        <p:spPr>
          <a:xfrm rot="0">
            <a:off x="1028700" y="2240765"/>
            <a:ext cx="891704" cy="1566544"/>
          </a:xfrm>
          <a:prstGeom prst="rect">
            <a:avLst/>
          </a:prstGeom>
        </p:spPr>
        <p:txBody>
          <a:bodyPr anchor="t" rtlCol="false" tIns="0" lIns="0" bIns="0" rIns="0">
            <a:spAutoFit/>
          </a:bodyPr>
          <a:lstStyle/>
          <a:p>
            <a:pPr algn="ctr">
              <a:lnSpc>
                <a:spcPts val="12880"/>
              </a:lnSpc>
            </a:pPr>
            <a:r>
              <a:rPr lang="en-US" sz="9200">
                <a:solidFill>
                  <a:srgbClr val="3BB3FF"/>
                </a:solidFill>
                <a:latin typeface="Canva Sans Bold"/>
              </a:rPr>
              <a:t>D</a:t>
            </a:r>
          </a:p>
        </p:txBody>
      </p:sp>
      <p:sp>
        <p:nvSpPr>
          <p:cNvPr name="TextBox 5" id="5"/>
          <p:cNvSpPr txBox="true"/>
          <p:nvPr/>
        </p:nvSpPr>
        <p:spPr>
          <a:xfrm rot="0">
            <a:off x="1058838" y="4070723"/>
            <a:ext cx="717128" cy="1566544"/>
          </a:xfrm>
          <a:prstGeom prst="rect">
            <a:avLst/>
          </a:prstGeom>
        </p:spPr>
        <p:txBody>
          <a:bodyPr anchor="t" rtlCol="false" tIns="0" lIns="0" bIns="0" rIns="0">
            <a:spAutoFit/>
          </a:bodyPr>
          <a:lstStyle/>
          <a:p>
            <a:pPr algn="ctr">
              <a:lnSpc>
                <a:spcPts val="12880"/>
              </a:lnSpc>
            </a:pPr>
            <a:r>
              <a:rPr lang="en-US" sz="9200">
                <a:solidFill>
                  <a:srgbClr val="FFDE17"/>
                </a:solidFill>
                <a:latin typeface="Canva Sans Bold"/>
              </a:rPr>
              <a:t>E</a:t>
            </a:r>
          </a:p>
        </p:txBody>
      </p:sp>
      <p:sp>
        <p:nvSpPr>
          <p:cNvPr name="TextBox 6" id="6"/>
          <p:cNvSpPr txBox="true"/>
          <p:nvPr/>
        </p:nvSpPr>
        <p:spPr>
          <a:xfrm rot="0">
            <a:off x="1008348" y="5861797"/>
            <a:ext cx="818108" cy="1566544"/>
          </a:xfrm>
          <a:prstGeom prst="rect">
            <a:avLst/>
          </a:prstGeom>
        </p:spPr>
        <p:txBody>
          <a:bodyPr anchor="t" rtlCol="false" tIns="0" lIns="0" bIns="0" rIns="0">
            <a:spAutoFit/>
          </a:bodyPr>
          <a:lstStyle/>
          <a:p>
            <a:pPr algn="ctr">
              <a:lnSpc>
                <a:spcPts val="12880"/>
              </a:lnSpc>
            </a:pPr>
            <a:r>
              <a:rPr lang="en-US" sz="9200">
                <a:solidFill>
                  <a:srgbClr val="3BB3FF"/>
                </a:solidFill>
                <a:latin typeface="Canva Sans Bold"/>
              </a:rPr>
              <a:t>C</a:t>
            </a:r>
          </a:p>
        </p:txBody>
      </p:sp>
      <p:sp>
        <p:nvSpPr>
          <p:cNvPr name="TextBox 7" id="7"/>
          <p:cNvSpPr txBox="true"/>
          <p:nvPr/>
        </p:nvSpPr>
        <p:spPr>
          <a:xfrm rot="0">
            <a:off x="962992" y="7691756"/>
            <a:ext cx="812974" cy="1566544"/>
          </a:xfrm>
          <a:prstGeom prst="rect">
            <a:avLst/>
          </a:prstGeom>
        </p:spPr>
        <p:txBody>
          <a:bodyPr anchor="t" rtlCol="false" tIns="0" lIns="0" bIns="0" rIns="0">
            <a:spAutoFit/>
          </a:bodyPr>
          <a:lstStyle/>
          <a:p>
            <a:pPr algn="ctr">
              <a:lnSpc>
                <a:spcPts val="12880"/>
              </a:lnSpc>
            </a:pPr>
            <a:r>
              <a:rPr lang="en-US" sz="9200">
                <a:solidFill>
                  <a:srgbClr val="FFDE17"/>
                </a:solidFill>
                <a:latin typeface="Canva Sans Bold"/>
              </a:rPr>
              <a:t>A</a:t>
            </a:r>
          </a:p>
        </p:txBody>
      </p:sp>
      <p:sp>
        <p:nvSpPr>
          <p:cNvPr name="TextBox 8" id="8"/>
          <p:cNvSpPr txBox="true"/>
          <p:nvPr/>
        </p:nvSpPr>
        <p:spPr>
          <a:xfrm rot="0">
            <a:off x="9010047" y="4555435"/>
            <a:ext cx="9525" cy="887095"/>
          </a:xfrm>
          <a:prstGeom prst="rect">
            <a:avLst/>
          </a:prstGeom>
        </p:spPr>
        <p:txBody>
          <a:bodyPr anchor="t" rtlCol="false" tIns="0" lIns="0" bIns="0" rIns="0">
            <a:spAutoFit/>
          </a:bodyPr>
          <a:lstStyle/>
          <a:p>
            <a:pPr algn="ctr">
              <a:lnSpc>
                <a:spcPts val="7279"/>
              </a:lnSpc>
            </a:pPr>
          </a:p>
        </p:txBody>
      </p:sp>
      <p:sp>
        <p:nvSpPr>
          <p:cNvPr name="TextBox 9" id="9"/>
          <p:cNvSpPr txBox="true"/>
          <p:nvPr/>
        </p:nvSpPr>
        <p:spPr>
          <a:xfrm rot="0">
            <a:off x="2413949" y="2679811"/>
            <a:ext cx="14716160" cy="679384"/>
          </a:xfrm>
          <a:prstGeom prst="rect">
            <a:avLst/>
          </a:prstGeom>
        </p:spPr>
        <p:txBody>
          <a:bodyPr anchor="t" rtlCol="false" tIns="0" lIns="0" bIns="0" rIns="0">
            <a:spAutoFit/>
          </a:bodyPr>
          <a:lstStyle/>
          <a:p>
            <a:pPr>
              <a:lnSpc>
                <a:spcPts val="5599"/>
              </a:lnSpc>
            </a:pPr>
            <a:r>
              <a:rPr lang="en-US" sz="3999">
                <a:solidFill>
                  <a:srgbClr val="FFFFFF"/>
                </a:solidFill>
                <a:latin typeface="Canva Sans Bold"/>
              </a:rPr>
              <a:t>Describe your PI - say it word for word!</a:t>
            </a:r>
          </a:p>
        </p:txBody>
      </p:sp>
      <p:sp>
        <p:nvSpPr>
          <p:cNvPr name="TextBox 10" id="10"/>
          <p:cNvSpPr txBox="true"/>
          <p:nvPr/>
        </p:nvSpPr>
        <p:spPr>
          <a:xfrm rot="0">
            <a:off x="2413949" y="4509770"/>
            <a:ext cx="14716160" cy="679384"/>
          </a:xfrm>
          <a:prstGeom prst="rect">
            <a:avLst/>
          </a:prstGeom>
        </p:spPr>
        <p:txBody>
          <a:bodyPr anchor="t" rtlCol="false" tIns="0" lIns="0" bIns="0" rIns="0">
            <a:spAutoFit/>
          </a:bodyPr>
          <a:lstStyle/>
          <a:p>
            <a:pPr>
              <a:lnSpc>
                <a:spcPts val="5599"/>
              </a:lnSpc>
            </a:pPr>
            <a:r>
              <a:rPr lang="en-US" sz="3999">
                <a:solidFill>
                  <a:srgbClr val="FFFFFF"/>
                </a:solidFill>
                <a:latin typeface="Canva Sans Bold"/>
              </a:rPr>
              <a:t>Explain your PI’s topic to demonstrate understanding.</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grpSp>
        <p:nvGrpSpPr>
          <p:cNvPr name="Group 2" id="2"/>
          <p:cNvGrpSpPr/>
          <p:nvPr/>
        </p:nvGrpSpPr>
        <p:grpSpPr>
          <a:xfrm rot="0">
            <a:off x="1030500" y="4705639"/>
            <a:ext cx="5034350" cy="1173816"/>
            <a:chOff x="0" y="0"/>
            <a:chExt cx="1325919" cy="309153"/>
          </a:xfrm>
        </p:grpSpPr>
        <p:sp>
          <p:nvSpPr>
            <p:cNvPr name="Freeform 3" id="3"/>
            <p:cNvSpPr/>
            <p:nvPr/>
          </p:nvSpPr>
          <p:spPr>
            <a:xfrm flipH="false" flipV="false" rot="0">
              <a:off x="0" y="0"/>
              <a:ext cx="1325919" cy="309153"/>
            </a:xfrm>
            <a:custGeom>
              <a:avLst/>
              <a:gdLst/>
              <a:ahLst/>
              <a:cxnLst/>
              <a:rect r="r" b="b" t="t" l="l"/>
              <a:pathLst>
                <a:path h="309153" w="1325919">
                  <a:moveTo>
                    <a:pt x="78429" y="0"/>
                  </a:moveTo>
                  <a:lnTo>
                    <a:pt x="1247491" y="0"/>
                  </a:lnTo>
                  <a:cubicBezTo>
                    <a:pt x="1290806" y="0"/>
                    <a:pt x="1325919" y="35114"/>
                    <a:pt x="1325919" y="78429"/>
                  </a:cubicBezTo>
                  <a:lnTo>
                    <a:pt x="1325919" y="230725"/>
                  </a:lnTo>
                  <a:cubicBezTo>
                    <a:pt x="1325919" y="274040"/>
                    <a:pt x="1290806" y="309153"/>
                    <a:pt x="1247491" y="309153"/>
                  </a:cubicBezTo>
                  <a:lnTo>
                    <a:pt x="78429" y="309153"/>
                  </a:lnTo>
                  <a:cubicBezTo>
                    <a:pt x="35114" y="309153"/>
                    <a:pt x="0" y="274040"/>
                    <a:pt x="0" y="230725"/>
                  </a:cubicBezTo>
                  <a:lnTo>
                    <a:pt x="0" y="78429"/>
                  </a:lnTo>
                  <a:cubicBezTo>
                    <a:pt x="0" y="35114"/>
                    <a:pt x="35114" y="0"/>
                    <a:pt x="78429" y="0"/>
                  </a:cubicBezTo>
                  <a:close/>
                </a:path>
              </a:pathLst>
            </a:custGeom>
            <a:solidFill>
              <a:srgbClr val="82C0F2"/>
            </a:solidFill>
          </p:spPr>
        </p:sp>
        <p:sp>
          <p:nvSpPr>
            <p:cNvPr name="TextBox 4" id="4"/>
            <p:cNvSpPr txBox="true"/>
            <p:nvPr/>
          </p:nvSpPr>
          <p:spPr>
            <a:xfrm>
              <a:off x="0" y="-76200"/>
              <a:ext cx="1325919" cy="385353"/>
            </a:xfrm>
            <a:prstGeom prst="rect">
              <a:avLst/>
            </a:prstGeom>
          </p:spPr>
          <p:txBody>
            <a:bodyPr anchor="ctr" rtlCol="false" tIns="50800" lIns="50800" bIns="50800" rIns="50800"/>
            <a:lstStyle/>
            <a:p>
              <a:pPr algn="ctr">
                <a:lnSpc>
                  <a:spcPts val="5599"/>
                </a:lnSpc>
              </a:pPr>
              <a:r>
                <a:rPr lang="en-US" sz="3999">
                  <a:solidFill>
                    <a:srgbClr val="000000"/>
                  </a:solidFill>
                  <a:latin typeface="Gotham 1 Bold"/>
                </a:rPr>
                <a:t>Name</a:t>
              </a:r>
            </a:p>
          </p:txBody>
        </p:sp>
      </p:grpSp>
      <p:grpSp>
        <p:nvGrpSpPr>
          <p:cNvPr name="Group 5" id="5"/>
          <p:cNvGrpSpPr/>
          <p:nvPr/>
        </p:nvGrpSpPr>
        <p:grpSpPr>
          <a:xfrm rot="0">
            <a:off x="6628625" y="4705639"/>
            <a:ext cx="5034350" cy="1173816"/>
            <a:chOff x="0" y="0"/>
            <a:chExt cx="1325919" cy="309153"/>
          </a:xfrm>
        </p:grpSpPr>
        <p:sp>
          <p:nvSpPr>
            <p:cNvPr name="Freeform 6" id="6"/>
            <p:cNvSpPr/>
            <p:nvPr/>
          </p:nvSpPr>
          <p:spPr>
            <a:xfrm flipH="false" flipV="false" rot="0">
              <a:off x="0" y="0"/>
              <a:ext cx="1325919" cy="309153"/>
            </a:xfrm>
            <a:custGeom>
              <a:avLst/>
              <a:gdLst/>
              <a:ahLst/>
              <a:cxnLst/>
              <a:rect r="r" b="b" t="t" l="l"/>
              <a:pathLst>
                <a:path h="309153" w="1325919">
                  <a:moveTo>
                    <a:pt x="78429" y="0"/>
                  </a:moveTo>
                  <a:lnTo>
                    <a:pt x="1247491" y="0"/>
                  </a:lnTo>
                  <a:cubicBezTo>
                    <a:pt x="1290806" y="0"/>
                    <a:pt x="1325919" y="35114"/>
                    <a:pt x="1325919" y="78429"/>
                  </a:cubicBezTo>
                  <a:lnTo>
                    <a:pt x="1325919" y="230725"/>
                  </a:lnTo>
                  <a:cubicBezTo>
                    <a:pt x="1325919" y="274040"/>
                    <a:pt x="1290806" y="309153"/>
                    <a:pt x="1247491" y="309153"/>
                  </a:cubicBezTo>
                  <a:lnTo>
                    <a:pt x="78429" y="309153"/>
                  </a:lnTo>
                  <a:cubicBezTo>
                    <a:pt x="35114" y="309153"/>
                    <a:pt x="0" y="274040"/>
                    <a:pt x="0" y="230725"/>
                  </a:cubicBezTo>
                  <a:lnTo>
                    <a:pt x="0" y="78429"/>
                  </a:lnTo>
                  <a:cubicBezTo>
                    <a:pt x="0" y="35114"/>
                    <a:pt x="35114" y="0"/>
                    <a:pt x="78429" y="0"/>
                  </a:cubicBezTo>
                  <a:close/>
                </a:path>
              </a:pathLst>
            </a:custGeom>
            <a:solidFill>
              <a:srgbClr val="F2E982"/>
            </a:solidFill>
          </p:spPr>
        </p:sp>
        <p:sp>
          <p:nvSpPr>
            <p:cNvPr name="TextBox 7" id="7"/>
            <p:cNvSpPr txBox="true"/>
            <p:nvPr/>
          </p:nvSpPr>
          <p:spPr>
            <a:xfrm>
              <a:off x="0" y="-76200"/>
              <a:ext cx="1325919" cy="385353"/>
            </a:xfrm>
            <a:prstGeom prst="rect">
              <a:avLst/>
            </a:prstGeom>
          </p:spPr>
          <p:txBody>
            <a:bodyPr anchor="ctr" rtlCol="false" tIns="50800" lIns="50800" bIns="50800" rIns="50800"/>
            <a:lstStyle/>
            <a:p>
              <a:pPr algn="ctr">
                <a:lnSpc>
                  <a:spcPts val="5599"/>
                </a:lnSpc>
              </a:pPr>
              <a:r>
                <a:rPr lang="en-US" sz="3999">
                  <a:solidFill>
                    <a:srgbClr val="000000"/>
                  </a:solidFill>
                  <a:latin typeface="Gotham 1 Bold"/>
                </a:rPr>
                <a:t>School</a:t>
              </a:r>
            </a:p>
          </p:txBody>
        </p:sp>
      </p:grpSp>
      <p:grpSp>
        <p:nvGrpSpPr>
          <p:cNvPr name="Group 8" id="8"/>
          <p:cNvGrpSpPr/>
          <p:nvPr/>
        </p:nvGrpSpPr>
        <p:grpSpPr>
          <a:xfrm rot="0">
            <a:off x="12224950" y="4705639"/>
            <a:ext cx="5034350" cy="1173816"/>
            <a:chOff x="0" y="0"/>
            <a:chExt cx="1325919" cy="309153"/>
          </a:xfrm>
        </p:grpSpPr>
        <p:sp>
          <p:nvSpPr>
            <p:cNvPr name="Freeform 9" id="9"/>
            <p:cNvSpPr/>
            <p:nvPr/>
          </p:nvSpPr>
          <p:spPr>
            <a:xfrm flipH="false" flipV="false" rot="0">
              <a:off x="0" y="0"/>
              <a:ext cx="1325919" cy="309153"/>
            </a:xfrm>
            <a:custGeom>
              <a:avLst/>
              <a:gdLst/>
              <a:ahLst/>
              <a:cxnLst/>
              <a:rect r="r" b="b" t="t" l="l"/>
              <a:pathLst>
                <a:path h="309153" w="1325919">
                  <a:moveTo>
                    <a:pt x="78429" y="0"/>
                  </a:moveTo>
                  <a:lnTo>
                    <a:pt x="1247491" y="0"/>
                  </a:lnTo>
                  <a:cubicBezTo>
                    <a:pt x="1290806" y="0"/>
                    <a:pt x="1325919" y="35114"/>
                    <a:pt x="1325919" y="78429"/>
                  </a:cubicBezTo>
                  <a:lnTo>
                    <a:pt x="1325919" y="230725"/>
                  </a:lnTo>
                  <a:cubicBezTo>
                    <a:pt x="1325919" y="274040"/>
                    <a:pt x="1290806" y="309153"/>
                    <a:pt x="1247491" y="309153"/>
                  </a:cubicBezTo>
                  <a:lnTo>
                    <a:pt x="78429" y="309153"/>
                  </a:lnTo>
                  <a:cubicBezTo>
                    <a:pt x="35114" y="309153"/>
                    <a:pt x="0" y="274040"/>
                    <a:pt x="0" y="230725"/>
                  </a:cubicBezTo>
                  <a:lnTo>
                    <a:pt x="0" y="78429"/>
                  </a:lnTo>
                  <a:cubicBezTo>
                    <a:pt x="0" y="35114"/>
                    <a:pt x="35114" y="0"/>
                    <a:pt x="78429" y="0"/>
                  </a:cubicBezTo>
                  <a:close/>
                </a:path>
              </a:pathLst>
            </a:custGeom>
            <a:solidFill>
              <a:srgbClr val="82C0F2"/>
            </a:solidFill>
          </p:spPr>
        </p:sp>
        <p:sp>
          <p:nvSpPr>
            <p:cNvPr name="TextBox 10" id="10"/>
            <p:cNvSpPr txBox="true"/>
            <p:nvPr/>
          </p:nvSpPr>
          <p:spPr>
            <a:xfrm>
              <a:off x="0" y="-76200"/>
              <a:ext cx="1325919" cy="385353"/>
            </a:xfrm>
            <a:prstGeom prst="rect">
              <a:avLst/>
            </a:prstGeom>
          </p:spPr>
          <p:txBody>
            <a:bodyPr anchor="ctr" rtlCol="false" tIns="50800" lIns="50800" bIns="50800" rIns="50800"/>
            <a:lstStyle/>
            <a:p>
              <a:pPr algn="ctr">
                <a:lnSpc>
                  <a:spcPts val="5599"/>
                </a:lnSpc>
              </a:pPr>
              <a:r>
                <a:rPr lang="en-US" sz="3999">
                  <a:solidFill>
                    <a:srgbClr val="000000"/>
                  </a:solidFill>
                  <a:latin typeface="Gotham 1 Bold"/>
                </a:rPr>
                <a:t>Favorite Dessert</a:t>
              </a:r>
            </a:p>
          </p:txBody>
        </p:sp>
      </p:grpSp>
      <p:grpSp>
        <p:nvGrpSpPr>
          <p:cNvPr name="Group 11" id="11"/>
          <p:cNvGrpSpPr/>
          <p:nvPr/>
        </p:nvGrpSpPr>
        <p:grpSpPr>
          <a:xfrm rot="0">
            <a:off x="1028700" y="8084484"/>
            <a:ext cx="16228800" cy="1173816"/>
            <a:chOff x="0" y="0"/>
            <a:chExt cx="4274252" cy="309153"/>
          </a:xfrm>
        </p:grpSpPr>
        <p:sp>
          <p:nvSpPr>
            <p:cNvPr name="Freeform 12" id="12"/>
            <p:cNvSpPr/>
            <p:nvPr/>
          </p:nvSpPr>
          <p:spPr>
            <a:xfrm flipH="false" flipV="false" rot="0">
              <a:off x="0" y="0"/>
              <a:ext cx="4274252" cy="309153"/>
            </a:xfrm>
            <a:custGeom>
              <a:avLst/>
              <a:gdLst/>
              <a:ahLst/>
              <a:cxnLst/>
              <a:rect r="r" b="b" t="t" l="l"/>
              <a:pathLst>
                <a:path h="309153" w="4274252">
                  <a:moveTo>
                    <a:pt x="24329" y="0"/>
                  </a:moveTo>
                  <a:lnTo>
                    <a:pt x="4249922" y="0"/>
                  </a:lnTo>
                  <a:cubicBezTo>
                    <a:pt x="4263359" y="0"/>
                    <a:pt x="4274252" y="10893"/>
                    <a:pt x="4274252" y="24329"/>
                  </a:cubicBezTo>
                  <a:lnTo>
                    <a:pt x="4274252" y="284824"/>
                  </a:lnTo>
                  <a:cubicBezTo>
                    <a:pt x="4274252" y="291276"/>
                    <a:pt x="4271688" y="297465"/>
                    <a:pt x="4267126" y="302027"/>
                  </a:cubicBezTo>
                  <a:cubicBezTo>
                    <a:pt x="4262563" y="306590"/>
                    <a:pt x="4256375" y="309153"/>
                    <a:pt x="4249922" y="309153"/>
                  </a:cubicBezTo>
                  <a:lnTo>
                    <a:pt x="24329" y="309153"/>
                  </a:lnTo>
                  <a:cubicBezTo>
                    <a:pt x="10893" y="309153"/>
                    <a:pt x="0" y="298261"/>
                    <a:pt x="0" y="284824"/>
                  </a:cubicBezTo>
                  <a:lnTo>
                    <a:pt x="0" y="24329"/>
                  </a:lnTo>
                  <a:cubicBezTo>
                    <a:pt x="0" y="10893"/>
                    <a:pt x="10893" y="0"/>
                    <a:pt x="24329" y="0"/>
                  </a:cubicBezTo>
                  <a:close/>
                </a:path>
              </a:pathLst>
            </a:custGeom>
            <a:solidFill>
              <a:srgbClr val="F2E982"/>
            </a:solidFill>
          </p:spPr>
        </p:sp>
        <p:sp>
          <p:nvSpPr>
            <p:cNvPr name="TextBox 13" id="13"/>
            <p:cNvSpPr txBox="true"/>
            <p:nvPr/>
          </p:nvSpPr>
          <p:spPr>
            <a:xfrm>
              <a:off x="0" y="-85725"/>
              <a:ext cx="4274252" cy="394878"/>
            </a:xfrm>
            <a:prstGeom prst="rect">
              <a:avLst/>
            </a:prstGeom>
          </p:spPr>
          <p:txBody>
            <a:bodyPr anchor="ctr" rtlCol="false" tIns="50800" lIns="50800" bIns="50800" rIns="50800"/>
            <a:lstStyle/>
            <a:p>
              <a:pPr algn="ctr">
                <a:lnSpc>
                  <a:spcPts val="6299"/>
                </a:lnSpc>
              </a:pPr>
              <a:r>
                <a:rPr lang="en-US" sz="4500">
                  <a:solidFill>
                    <a:srgbClr val="000000"/>
                  </a:solidFill>
                  <a:latin typeface="Gotham 1 Bold"/>
                </a:rPr>
                <a:t>What do you know about role-plays already?</a:t>
              </a:r>
            </a:p>
          </p:txBody>
        </p:sp>
      </p:grpSp>
      <p:sp>
        <p:nvSpPr>
          <p:cNvPr name="Freeform 14" id="14"/>
          <p:cNvSpPr/>
          <p:nvPr/>
        </p:nvSpPr>
        <p:spPr>
          <a:xfrm flipH="false" flipV="false" rot="0">
            <a:off x="2905956" y="1028700"/>
            <a:ext cx="2232246" cy="1470492"/>
          </a:xfrm>
          <a:custGeom>
            <a:avLst/>
            <a:gdLst/>
            <a:ahLst/>
            <a:cxnLst/>
            <a:rect r="r" b="b" t="t" l="l"/>
            <a:pathLst>
              <a:path h="1470492" w="2232246">
                <a:moveTo>
                  <a:pt x="0" y="0"/>
                </a:moveTo>
                <a:lnTo>
                  <a:pt x="2232245" y="0"/>
                </a:lnTo>
                <a:lnTo>
                  <a:pt x="2232245" y="1470492"/>
                </a:lnTo>
                <a:lnTo>
                  <a:pt x="0" y="14704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5" id="15"/>
          <p:cNvSpPr txBox="true"/>
          <p:nvPr/>
        </p:nvSpPr>
        <p:spPr>
          <a:xfrm rot="0">
            <a:off x="4022079" y="1286342"/>
            <a:ext cx="10243843" cy="1212850"/>
          </a:xfrm>
          <a:prstGeom prst="rect">
            <a:avLst/>
          </a:prstGeom>
        </p:spPr>
        <p:txBody>
          <a:bodyPr anchor="t" rtlCol="false" tIns="0" lIns="0" bIns="0" rIns="0">
            <a:spAutoFit/>
          </a:bodyPr>
          <a:lstStyle/>
          <a:p>
            <a:pPr algn="ctr" marL="0" indent="0" lvl="0">
              <a:lnSpc>
                <a:spcPts val="9349"/>
              </a:lnSpc>
            </a:pPr>
            <a:r>
              <a:rPr lang="en-US" sz="8499">
                <a:solidFill>
                  <a:srgbClr val="FFFFFF"/>
                </a:solidFill>
                <a:latin typeface="Gotham 1 Heavy"/>
              </a:rPr>
              <a:t>ICEBREAKER</a:t>
            </a:r>
          </a:p>
        </p:txBody>
      </p:sp>
      <p:sp>
        <p:nvSpPr>
          <p:cNvPr name="TextBox 16" id="16"/>
          <p:cNvSpPr txBox="true"/>
          <p:nvPr/>
        </p:nvSpPr>
        <p:spPr>
          <a:xfrm rot="0">
            <a:off x="1030500" y="3378975"/>
            <a:ext cx="11600259" cy="896620"/>
          </a:xfrm>
          <a:prstGeom prst="rect">
            <a:avLst/>
          </a:prstGeom>
        </p:spPr>
        <p:txBody>
          <a:bodyPr anchor="t" rtlCol="false" tIns="0" lIns="0" bIns="0" rIns="0">
            <a:spAutoFit/>
          </a:bodyPr>
          <a:lstStyle/>
          <a:p>
            <a:pPr algn="ctr">
              <a:lnSpc>
                <a:spcPts val="7279"/>
              </a:lnSpc>
            </a:pPr>
            <a:r>
              <a:rPr lang="en-US" sz="5199">
                <a:solidFill>
                  <a:srgbClr val="FFFFFF"/>
                </a:solidFill>
                <a:latin typeface="Gotham 1 Bold"/>
              </a:rPr>
              <a:t>Ask a person around you for their:</a:t>
            </a:r>
          </a:p>
        </p:txBody>
      </p:sp>
      <p:sp>
        <p:nvSpPr>
          <p:cNvPr name="TextBox 17" id="17"/>
          <p:cNvSpPr txBox="true"/>
          <p:nvPr/>
        </p:nvSpPr>
        <p:spPr>
          <a:xfrm rot="0">
            <a:off x="1028700" y="6759239"/>
            <a:ext cx="11600259" cy="896620"/>
          </a:xfrm>
          <a:prstGeom prst="rect">
            <a:avLst/>
          </a:prstGeom>
        </p:spPr>
        <p:txBody>
          <a:bodyPr anchor="t" rtlCol="false" tIns="0" lIns="0" bIns="0" rIns="0">
            <a:spAutoFit/>
          </a:bodyPr>
          <a:lstStyle/>
          <a:p>
            <a:pPr>
              <a:lnSpc>
                <a:spcPts val="7279"/>
              </a:lnSpc>
            </a:pPr>
            <a:r>
              <a:rPr lang="en-US" sz="5199">
                <a:solidFill>
                  <a:srgbClr val="FFFFFF"/>
                </a:solidFill>
                <a:latin typeface="Gotham 1 Bold"/>
              </a:rPr>
              <a:t>Then discuss...</a:t>
            </a:r>
          </a:p>
        </p:txBody>
      </p:sp>
      <p:sp>
        <p:nvSpPr>
          <p:cNvPr name="Freeform 18" id="18"/>
          <p:cNvSpPr/>
          <p:nvPr/>
        </p:nvSpPr>
        <p:spPr>
          <a:xfrm flipH="false" flipV="false" rot="0">
            <a:off x="13149799" y="1028700"/>
            <a:ext cx="2232246" cy="1470492"/>
          </a:xfrm>
          <a:custGeom>
            <a:avLst/>
            <a:gdLst/>
            <a:ahLst/>
            <a:cxnLst/>
            <a:rect r="r" b="b" t="t" l="l"/>
            <a:pathLst>
              <a:path h="1470492" w="2232246">
                <a:moveTo>
                  <a:pt x="0" y="0"/>
                </a:moveTo>
                <a:lnTo>
                  <a:pt x="2232245" y="0"/>
                </a:lnTo>
                <a:lnTo>
                  <a:pt x="2232245" y="1470492"/>
                </a:lnTo>
                <a:lnTo>
                  <a:pt x="0" y="14704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9" id="19"/>
          <p:cNvSpPr/>
          <p:nvPr/>
        </p:nvSpPr>
        <p:spPr>
          <a:xfrm flipH="false" flipV="false" rot="0">
            <a:off x="15490141" y="9423356"/>
            <a:ext cx="2521679" cy="585798"/>
          </a:xfrm>
          <a:custGeom>
            <a:avLst/>
            <a:gdLst/>
            <a:ahLst/>
            <a:cxnLst/>
            <a:rect r="r" b="b" t="t" l="l"/>
            <a:pathLst>
              <a:path h="585798" w="2521679">
                <a:moveTo>
                  <a:pt x="0" y="0"/>
                </a:moveTo>
                <a:lnTo>
                  <a:pt x="2521679" y="0"/>
                </a:lnTo>
                <a:lnTo>
                  <a:pt x="2521679" y="585799"/>
                </a:lnTo>
                <a:lnTo>
                  <a:pt x="0" y="585799"/>
                </a:lnTo>
                <a:lnTo>
                  <a:pt x="0" y="0"/>
                </a:lnTo>
                <a:close/>
              </a:path>
            </a:pathLst>
          </a:custGeom>
          <a:blipFill>
            <a:blip r:embed="rId4"/>
            <a:stretch>
              <a:fillRect l="0" t="0" r="0" b="0"/>
            </a:stretch>
          </a:blipFill>
        </p:spPr>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Freeform 2" id="2"/>
          <p:cNvSpPr/>
          <p:nvPr/>
        </p:nvSpPr>
        <p:spPr>
          <a:xfrm flipH="false" flipV="false" rot="0">
            <a:off x="15276376" y="9380482"/>
            <a:ext cx="2534295" cy="588729"/>
          </a:xfrm>
          <a:custGeom>
            <a:avLst/>
            <a:gdLst/>
            <a:ahLst/>
            <a:cxnLst/>
            <a:rect r="r" b="b" t="t" l="l"/>
            <a:pathLst>
              <a:path h="588729" w="2534295">
                <a:moveTo>
                  <a:pt x="0" y="0"/>
                </a:moveTo>
                <a:lnTo>
                  <a:pt x="2534295" y="0"/>
                </a:lnTo>
                <a:lnTo>
                  <a:pt x="2534295" y="588729"/>
                </a:lnTo>
                <a:lnTo>
                  <a:pt x="0" y="588729"/>
                </a:lnTo>
                <a:lnTo>
                  <a:pt x="0" y="0"/>
                </a:lnTo>
                <a:close/>
              </a:path>
            </a:pathLst>
          </a:custGeom>
          <a:blipFill>
            <a:blip r:embed="rId2"/>
            <a:stretch>
              <a:fillRect l="0" t="0" r="0" b="0"/>
            </a:stretch>
          </a:blipFill>
        </p:spPr>
      </p:sp>
      <p:sp>
        <p:nvSpPr>
          <p:cNvPr name="TextBox 3" id="3"/>
          <p:cNvSpPr txBox="true"/>
          <p:nvPr/>
        </p:nvSpPr>
        <p:spPr>
          <a:xfrm rot="0">
            <a:off x="1028700" y="1057275"/>
            <a:ext cx="16230600" cy="730250"/>
          </a:xfrm>
          <a:prstGeom prst="rect">
            <a:avLst/>
          </a:prstGeom>
        </p:spPr>
        <p:txBody>
          <a:bodyPr anchor="t" rtlCol="false" tIns="0" lIns="0" bIns="0" rIns="0">
            <a:spAutoFit/>
          </a:bodyPr>
          <a:lstStyle/>
          <a:p>
            <a:pPr marL="0" indent="0" lvl="0">
              <a:lnSpc>
                <a:spcPts val="5500"/>
              </a:lnSpc>
              <a:spcBef>
                <a:spcPct val="0"/>
              </a:spcBef>
            </a:pPr>
            <a:r>
              <a:rPr lang="en-US" sz="5000">
                <a:solidFill>
                  <a:srgbClr val="FFFFFF"/>
                </a:solidFill>
                <a:latin typeface="Gotham 1 Bold"/>
              </a:rPr>
              <a:t>HOW TO ANSWER A PERFORMANCE INDICATOR</a:t>
            </a:r>
          </a:p>
        </p:txBody>
      </p:sp>
      <p:sp>
        <p:nvSpPr>
          <p:cNvPr name="TextBox 4" id="4"/>
          <p:cNvSpPr txBox="true"/>
          <p:nvPr/>
        </p:nvSpPr>
        <p:spPr>
          <a:xfrm rot="0">
            <a:off x="1028700" y="2240765"/>
            <a:ext cx="891704" cy="1566544"/>
          </a:xfrm>
          <a:prstGeom prst="rect">
            <a:avLst/>
          </a:prstGeom>
        </p:spPr>
        <p:txBody>
          <a:bodyPr anchor="t" rtlCol="false" tIns="0" lIns="0" bIns="0" rIns="0">
            <a:spAutoFit/>
          </a:bodyPr>
          <a:lstStyle/>
          <a:p>
            <a:pPr algn="ctr">
              <a:lnSpc>
                <a:spcPts val="12880"/>
              </a:lnSpc>
            </a:pPr>
            <a:r>
              <a:rPr lang="en-US" sz="9200">
                <a:solidFill>
                  <a:srgbClr val="3BB3FF"/>
                </a:solidFill>
                <a:latin typeface="Canva Sans Bold"/>
              </a:rPr>
              <a:t>D</a:t>
            </a:r>
          </a:p>
        </p:txBody>
      </p:sp>
      <p:sp>
        <p:nvSpPr>
          <p:cNvPr name="TextBox 5" id="5"/>
          <p:cNvSpPr txBox="true"/>
          <p:nvPr/>
        </p:nvSpPr>
        <p:spPr>
          <a:xfrm rot="0">
            <a:off x="1058838" y="4070723"/>
            <a:ext cx="717128" cy="1566544"/>
          </a:xfrm>
          <a:prstGeom prst="rect">
            <a:avLst/>
          </a:prstGeom>
        </p:spPr>
        <p:txBody>
          <a:bodyPr anchor="t" rtlCol="false" tIns="0" lIns="0" bIns="0" rIns="0">
            <a:spAutoFit/>
          </a:bodyPr>
          <a:lstStyle/>
          <a:p>
            <a:pPr algn="ctr">
              <a:lnSpc>
                <a:spcPts val="12880"/>
              </a:lnSpc>
            </a:pPr>
            <a:r>
              <a:rPr lang="en-US" sz="9200">
                <a:solidFill>
                  <a:srgbClr val="FFDE17"/>
                </a:solidFill>
                <a:latin typeface="Canva Sans Bold"/>
              </a:rPr>
              <a:t>E</a:t>
            </a:r>
          </a:p>
        </p:txBody>
      </p:sp>
      <p:sp>
        <p:nvSpPr>
          <p:cNvPr name="TextBox 6" id="6"/>
          <p:cNvSpPr txBox="true"/>
          <p:nvPr/>
        </p:nvSpPr>
        <p:spPr>
          <a:xfrm rot="0">
            <a:off x="1008348" y="5861797"/>
            <a:ext cx="818108" cy="1566544"/>
          </a:xfrm>
          <a:prstGeom prst="rect">
            <a:avLst/>
          </a:prstGeom>
        </p:spPr>
        <p:txBody>
          <a:bodyPr anchor="t" rtlCol="false" tIns="0" lIns="0" bIns="0" rIns="0">
            <a:spAutoFit/>
          </a:bodyPr>
          <a:lstStyle/>
          <a:p>
            <a:pPr algn="ctr">
              <a:lnSpc>
                <a:spcPts val="12880"/>
              </a:lnSpc>
            </a:pPr>
            <a:r>
              <a:rPr lang="en-US" sz="9200">
                <a:solidFill>
                  <a:srgbClr val="3BB3FF"/>
                </a:solidFill>
                <a:latin typeface="Canva Sans Bold"/>
              </a:rPr>
              <a:t>C</a:t>
            </a:r>
          </a:p>
        </p:txBody>
      </p:sp>
      <p:sp>
        <p:nvSpPr>
          <p:cNvPr name="TextBox 7" id="7"/>
          <p:cNvSpPr txBox="true"/>
          <p:nvPr/>
        </p:nvSpPr>
        <p:spPr>
          <a:xfrm rot="0">
            <a:off x="962992" y="7691756"/>
            <a:ext cx="812974" cy="1566544"/>
          </a:xfrm>
          <a:prstGeom prst="rect">
            <a:avLst/>
          </a:prstGeom>
        </p:spPr>
        <p:txBody>
          <a:bodyPr anchor="t" rtlCol="false" tIns="0" lIns="0" bIns="0" rIns="0">
            <a:spAutoFit/>
          </a:bodyPr>
          <a:lstStyle/>
          <a:p>
            <a:pPr algn="ctr">
              <a:lnSpc>
                <a:spcPts val="12880"/>
              </a:lnSpc>
            </a:pPr>
            <a:r>
              <a:rPr lang="en-US" sz="9200">
                <a:solidFill>
                  <a:srgbClr val="FFDE17"/>
                </a:solidFill>
                <a:latin typeface="Canva Sans Bold"/>
              </a:rPr>
              <a:t>A</a:t>
            </a:r>
          </a:p>
        </p:txBody>
      </p:sp>
      <p:sp>
        <p:nvSpPr>
          <p:cNvPr name="TextBox 8" id="8"/>
          <p:cNvSpPr txBox="true"/>
          <p:nvPr/>
        </p:nvSpPr>
        <p:spPr>
          <a:xfrm rot="0">
            <a:off x="9010047" y="4555435"/>
            <a:ext cx="9525" cy="887095"/>
          </a:xfrm>
          <a:prstGeom prst="rect">
            <a:avLst/>
          </a:prstGeom>
        </p:spPr>
        <p:txBody>
          <a:bodyPr anchor="t" rtlCol="false" tIns="0" lIns="0" bIns="0" rIns="0">
            <a:spAutoFit/>
          </a:bodyPr>
          <a:lstStyle/>
          <a:p>
            <a:pPr algn="ctr">
              <a:lnSpc>
                <a:spcPts val="7279"/>
              </a:lnSpc>
            </a:pPr>
          </a:p>
        </p:txBody>
      </p:sp>
      <p:sp>
        <p:nvSpPr>
          <p:cNvPr name="TextBox 9" id="9"/>
          <p:cNvSpPr txBox="true"/>
          <p:nvPr/>
        </p:nvSpPr>
        <p:spPr>
          <a:xfrm rot="0">
            <a:off x="2413949" y="2679811"/>
            <a:ext cx="14716160" cy="679384"/>
          </a:xfrm>
          <a:prstGeom prst="rect">
            <a:avLst/>
          </a:prstGeom>
        </p:spPr>
        <p:txBody>
          <a:bodyPr anchor="t" rtlCol="false" tIns="0" lIns="0" bIns="0" rIns="0">
            <a:spAutoFit/>
          </a:bodyPr>
          <a:lstStyle/>
          <a:p>
            <a:pPr>
              <a:lnSpc>
                <a:spcPts val="5599"/>
              </a:lnSpc>
            </a:pPr>
            <a:r>
              <a:rPr lang="en-US" sz="3999">
                <a:solidFill>
                  <a:srgbClr val="FFFFFF"/>
                </a:solidFill>
                <a:latin typeface="Canva Sans Bold"/>
              </a:rPr>
              <a:t>Describe your PI - say it word for word!</a:t>
            </a:r>
          </a:p>
        </p:txBody>
      </p:sp>
      <p:sp>
        <p:nvSpPr>
          <p:cNvPr name="TextBox 10" id="10"/>
          <p:cNvSpPr txBox="true"/>
          <p:nvPr/>
        </p:nvSpPr>
        <p:spPr>
          <a:xfrm rot="0">
            <a:off x="2413949" y="4509770"/>
            <a:ext cx="14716160" cy="679384"/>
          </a:xfrm>
          <a:prstGeom prst="rect">
            <a:avLst/>
          </a:prstGeom>
        </p:spPr>
        <p:txBody>
          <a:bodyPr anchor="t" rtlCol="false" tIns="0" lIns="0" bIns="0" rIns="0">
            <a:spAutoFit/>
          </a:bodyPr>
          <a:lstStyle/>
          <a:p>
            <a:pPr>
              <a:lnSpc>
                <a:spcPts val="5599"/>
              </a:lnSpc>
            </a:pPr>
            <a:r>
              <a:rPr lang="en-US" sz="3999">
                <a:solidFill>
                  <a:srgbClr val="FFFFFF"/>
                </a:solidFill>
                <a:latin typeface="Canva Sans Bold"/>
              </a:rPr>
              <a:t>Explain your PI’s topic to demonstrate understanding.</a:t>
            </a:r>
          </a:p>
        </p:txBody>
      </p:sp>
      <p:sp>
        <p:nvSpPr>
          <p:cNvPr name="TextBox 11" id="11"/>
          <p:cNvSpPr txBox="true"/>
          <p:nvPr/>
        </p:nvSpPr>
        <p:spPr>
          <a:xfrm rot="0">
            <a:off x="2413949" y="6300844"/>
            <a:ext cx="14716160" cy="679384"/>
          </a:xfrm>
          <a:prstGeom prst="rect">
            <a:avLst/>
          </a:prstGeom>
        </p:spPr>
        <p:txBody>
          <a:bodyPr anchor="t" rtlCol="false" tIns="0" lIns="0" bIns="0" rIns="0">
            <a:spAutoFit/>
          </a:bodyPr>
          <a:lstStyle/>
          <a:p>
            <a:pPr>
              <a:lnSpc>
                <a:spcPts val="5599"/>
              </a:lnSpc>
            </a:pPr>
            <a:r>
              <a:rPr lang="en-US" sz="3999">
                <a:solidFill>
                  <a:srgbClr val="FFFFFF"/>
                </a:solidFill>
                <a:latin typeface="Canva Sans Bold"/>
              </a:rPr>
              <a:t>Connect your PI to your role-play scenario.</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Freeform 2" id="2"/>
          <p:cNvSpPr/>
          <p:nvPr/>
        </p:nvSpPr>
        <p:spPr>
          <a:xfrm flipH="false" flipV="false" rot="0">
            <a:off x="15276376" y="9380482"/>
            <a:ext cx="2534295" cy="588729"/>
          </a:xfrm>
          <a:custGeom>
            <a:avLst/>
            <a:gdLst/>
            <a:ahLst/>
            <a:cxnLst/>
            <a:rect r="r" b="b" t="t" l="l"/>
            <a:pathLst>
              <a:path h="588729" w="2534295">
                <a:moveTo>
                  <a:pt x="0" y="0"/>
                </a:moveTo>
                <a:lnTo>
                  <a:pt x="2534295" y="0"/>
                </a:lnTo>
                <a:lnTo>
                  <a:pt x="2534295" y="588729"/>
                </a:lnTo>
                <a:lnTo>
                  <a:pt x="0" y="588729"/>
                </a:lnTo>
                <a:lnTo>
                  <a:pt x="0" y="0"/>
                </a:lnTo>
                <a:close/>
              </a:path>
            </a:pathLst>
          </a:custGeom>
          <a:blipFill>
            <a:blip r:embed="rId2"/>
            <a:stretch>
              <a:fillRect l="0" t="0" r="0" b="0"/>
            </a:stretch>
          </a:blipFill>
        </p:spPr>
      </p:sp>
      <p:sp>
        <p:nvSpPr>
          <p:cNvPr name="TextBox 3" id="3"/>
          <p:cNvSpPr txBox="true"/>
          <p:nvPr/>
        </p:nvSpPr>
        <p:spPr>
          <a:xfrm rot="0">
            <a:off x="1028700" y="1057275"/>
            <a:ext cx="16230600" cy="730250"/>
          </a:xfrm>
          <a:prstGeom prst="rect">
            <a:avLst/>
          </a:prstGeom>
        </p:spPr>
        <p:txBody>
          <a:bodyPr anchor="t" rtlCol="false" tIns="0" lIns="0" bIns="0" rIns="0">
            <a:spAutoFit/>
          </a:bodyPr>
          <a:lstStyle/>
          <a:p>
            <a:pPr marL="0" indent="0" lvl="0">
              <a:lnSpc>
                <a:spcPts val="5500"/>
              </a:lnSpc>
              <a:spcBef>
                <a:spcPct val="0"/>
              </a:spcBef>
            </a:pPr>
            <a:r>
              <a:rPr lang="en-US" sz="5000">
                <a:solidFill>
                  <a:srgbClr val="FFFFFF"/>
                </a:solidFill>
                <a:latin typeface="Gotham 1 Bold"/>
              </a:rPr>
              <a:t>HOW TO ANSWER A PERFORMANCE INDICATOR</a:t>
            </a:r>
          </a:p>
        </p:txBody>
      </p:sp>
      <p:sp>
        <p:nvSpPr>
          <p:cNvPr name="TextBox 4" id="4"/>
          <p:cNvSpPr txBox="true"/>
          <p:nvPr/>
        </p:nvSpPr>
        <p:spPr>
          <a:xfrm rot="0">
            <a:off x="1028700" y="2240765"/>
            <a:ext cx="891704" cy="1566544"/>
          </a:xfrm>
          <a:prstGeom prst="rect">
            <a:avLst/>
          </a:prstGeom>
        </p:spPr>
        <p:txBody>
          <a:bodyPr anchor="t" rtlCol="false" tIns="0" lIns="0" bIns="0" rIns="0">
            <a:spAutoFit/>
          </a:bodyPr>
          <a:lstStyle/>
          <a:p>
            <a:pPr algn="ctr">
              <a:lnSpc>
                <a:spcPts val="12880"/>
              </a:lnSpc>
            </a:pPr>
            <a:r>
              <a:rPr lang="en-US" sz="9200">
                <a:solidFill>
                  <a:srgbClr val="3BB3FF"/>
                </a:solidFill>
                <a:latin typeface="Canva Sans Bold"/>
              </a:rPr>
              <a:t>D</a:t>
            </a:r>
          </a:p>
        </p:txBody>
      </p:sp>
      <p:sp>
        <p:nvSpPr>
          <p:cNvPr name="TextBox 5" id="5"/>
          <p:cNvSpPr txBox="true"/>
          <p:nvPr/>
        </p:nvSpPr>
        <p:spPr>
          <a:xfrm rot="0">
            <a:off x="1058838" y="4070723"/>
            <a:ext cx="717128" cy="1566544"/>
          </a:xfrm>
          <a:prstGeom prst="rect">
            <a:avLst/>
          </a:prstGeom>
        </p:spPr>
        <p:txBody>
          <a:bodyPr anchor="t" rtlCol="false" tIns="0" lIns="0" bIns="0" rIns="0">
            <a:spAutoFit/>
          </a:bodyPr>
          <a:lstStyle/>
          <a:p>
            <a:pPr algn="ctr">
              <a:lnSpc>
                <a:spcPts val="12880"/>
              </a:lnSpc>
            </a:pPr>
            <a:r>
              <a:rPr lang="en-US" sz="9200">
                <a:solidFill>
                  <a:srgbClr val="FFDE17"/>
                </a:solidFill>
                <a:latin typeface="Canva Sans Bold"/>
              </a:rPr>
              <a:t>E</a:t>
            </a:r>
          </a:p>
        </p:txBody>
      </p:sp>
      <p:sp>
        <p:nvSpPr>
          <p:cNvPr name="TextBox 6" id="6"/>
          <p:cNvSpPr txBox="true"/>
          <p:nvPr/>
        </p:nvSpPr>
        <p:spPr>
          <a:xfrm rot="0">
            <a:off x="1008348" y="5861797"/>
            <a:ext cx="818108" cy="1566544"/>
          </a:xfrm>
          <a:prstGeom prst="rect">
            <a:avLst/>
          </a:prstGeom>
        </p:spPr>
        <p:txBody>
          <a:bodyPr anchor="t" rtlCol="false" tIns="0" lIns="0" bIns="0" rIns="0">
            <a:spAutoFit/>
          </a:bodyPr>
          <a:lstStyle/>
          <a:p>
            <a:pPr algn="ctr">
              <a:lnSpc>
                <a:spcPts val="12880"/>
              </a:lnSpc>
            </a:pPr>
            <a:r>
              <a:rPr lang="en-US" sz="9200">
                <a:solidFill>
                  <a:srgbClr val="3BB3FF"/>
                </a:solidFill>
                <a:latin typeface="Canva Sans Bold"/>
              </a:rPr>
              <a:t>C</a:t>
            </a:r>
          </a:p>
        </p:txBody>
      </p:sp>
      <p:sp>
        <p:nvSpPr>
          <p:cNvPr name="TextBox 7" id="7"/>
          <p:cNvSpPr txBox="true"/>
          <p:nvPr/>
        </p:nvSpPr>
        <p:spPr>
          <a:xfrm rot="0">
            <a:off x="962992" y="7691756"/>
            <a:ext cx="812974" cy="1566544"/>
          </a:xfrm>
          <a:prstGeom prst="rect">
            <a:avLst/>
          </a:prstGeom>
        </p:spPr>
        <p:txBody>
          <a:bodyPr anchor="t" rtlCol="false" tIns="0" lIns="0" bIns="0" rIns="0">
            <a:spAutoFit/>
          </a:bodyPr>
          <a:lstStyle/>
          <a:p>
            <a:pPr algn="ctr">
              <a:lnSpc>
                <a:spcPts val="12880"/>
              </a:lnSpc>
            </a:pPr>
            <a:r>
              <a:rPr lang="en-US" sz="9200">
                <a:solidFill>
                  <a:srgbClr val="FFDE17"/>
                </a:solidFill>
                <a:latin typeface="Canva Sans Bold"/>
              </a:rPr>
              <a:t>A</a:t>
            </a:r>
          </a:p>
        </p:txBody>
      </p:sp>
      <p:sp>
        <p:nvSpPr>
          <p:cNvPr name="TextBox 8" id="8"/>
          <p:cNvSpPr txBox="true"/>
          <p:nvPr/>
        </p:nvSpPr>
        <p:spPr>
          <a:xfrm rot="0">
            <a:off x="9010047" y="4555435"/>
            <a:ext cx="9525" cy="887095"/>
          </a:xfrm>
          <a:prstGeom prst="rect">
            <a:avLst/>
          </a:prstGeom>
        </p:spPr>
        <p:txBody>
          <a:bodyPr anchor="t" rtlCol="false" tIns="0" lIns="0" bIns="0" rIns="0">
            <a:spAutoFit/>
          </a:bodyPr>
          <a:lstStyle/>
          <a:p>
            <a:pPr algn="ctr">
              <a:lnSpc>
                <a:spcPts val="7279"/>
              </a:lnSpc>
            </a:pPr>
          </a:p>
        </p:txBody>
      </p:sp>
      <p:sp>
        <p:nvSpPr>
          <p:cNvPr name="TextBox 9" id="9"/>
          <p:cNvSpPr txBox="true"/>
          <p:nvPr/>
        </p:nvSpPr>
        <p:spPr>
          <a:xfrm rot="0">
            <a:off x="2413949" y="2679811"/>
            <a:ext cx="14716160" cy="679384"/>
          </a:xfrm>
          <a:prstGeom prst="rect">
            <a:avLst/>
          </a:prstGeom>
        </p:spPr>
        <p:txBody>
          <a:bodyPr anchor="t" rtlCol="false" tIns="0" lIns="0" bIns="0" rIns="0">
            <a:spAutoFit/>
          </a:bodyPr>
          <a:lstStyle/>
          <a:p>
            <a:pPr>
              <a:lnSpc>
                <a:spcPts val="5599"/>
              </a:lnSpc>
            </a:pPr>
            <a:r>
              <a:rPr lang="en-US" sz="3999">
                <a:solidFill>
                  <a:srgbClr val="FFFFFF"/>
                </a:solidFill>
                <a:latin typeface="Canva Sans Bold"/>
              </a:rPr>
              <a:t>Describe your PI - say it word for word!</a:t>
            </a:r>
          </a:p>
        </p:txBody>
      </p:sp>
      <p:sp>
        <p:nvSpPr>
          <p:cNvPr name="TextBox 10" id="10"/>
          <p:cNvSpPr txBox="true"/>
          <p:nvPr/>
        </p:nvSpPr>
        <p:spPr>
          <a:xfrm rot="0">
            <a:off x="2413949" y="4509770"/>
            <a:ext cx="14716160" cy="679384"/>
          </a:xfrm>
          <a:prstGeom prst="rect">
            <a:avLst/>
          </a:prstGeom>
        </p:spPr>
        <p:txBody>
          <a:bodyPr anchor="t" rtlCol="false" tIns="0" lIns="0" bIns="0" rIns="0">
            <a:spAutoFit/>
          </a:bodyPr>
          <a:lstStyle/>
          <a:p>
            <a:pPr>
              <a:lnSpc>
                <a:spcPts val="5599"/>
              </a:lnSpc>
            </a:pPr>
            <a:r>
              <a:rPr lang="en-US" sz="3999">
                <a:solidFill>
                  <a:srgbClr val="FFFFFF"/>
                </a:solidFill>
                <a:latin typeface="Canva Sans Bold"/>
              </a:rPr>
              <a:t>Explain your PI’s topic to demonstrate understanding.</a:t>
            </a:r>
          </a:p>
        </p:txBody>
      </p:sp>
      <p:sp>
        <p:nvSpPr>
          <p:cNvPr name="TextBox 11" id="11"/>
          <p:cNvSpPr txBox="true"/>
          <p:nvPr/>
        </p:nvSpPr>
        <p:spPr>
          <a:xfrm rot="0">
            <a:off x="2413949" y="6300844"/>
            <a:ext cx="14716160" cy="679384"/>
          </a:xfrm>
          <a:prstGeom prst="rect">
            <a:avLst/>
          </a:prstGeom>
        </p:spPr>
        <p:txBody>
          <a:bodyPr anchor="t" rtlCol="false" tIns="0" lIns="0" bIns="0" rIns="0">
            <a:spAutoFit/>
          </a:bodyPr>
          <a:lstStyle/>
          <a:p>
            <a:pPr>
              <a:lnSpc>
                <a:spcPts val="5599"/>
              </a:lnSpc>
            </a:pPr>
            <a:r>
              <a:rPr lang="en-US" sz="3999">
                <a:solidFill>
                  <a:srgbClr val="FFFFFF"/>
                </a:solidFill>
                <a:latin typeface="Canva Sans Bold"/>
              </a:rPr>
              <a:t>Connect your PI to your role-play scenario.</a:t>
            </a:r>
          </a:p>
        </p:txBody>
      </p:sp>
      <p:sp>
        <p:nvSpPr>
          <p:cNvPr name="TextBox 12" id="12"/>
          <p:cNvSpPr txBox="true"/>
          <p:nvPr/>
        </p:nvSpPr>
        <p:spPr>
          <a:xfrm rot="0">
            <a:off x="2413949" y="7875578"/>
            <a:ext cx="14716160" cy="1384168"/>
          </a:xfrm>
          <a:prstGeom prst="rect">
            <a:avLst/>
          </a:prstGeom>
        </p:spPr>
        <p:txBody>
          <a:bodyPr anchor="t" rtlCol="false" tIns="0" lIns="0" bIns="0" rIns="0">
            <a:spAutoFit/>
          </a:bodyPr>
          <a:lstStyle/>
          <a:p>
            <a:pPr>
              <a:lnSpc>
                <a:spcPts val="5599"/>
              </a:lnSpc>
            </a:pPr>
            <a:r>
              <a:rPr lang="en-US" sz="3999">
                <a:solidFill>
                  <a:srgbClr val="FFFFFF"/>
                </a:solidFill>
                <a:latin typeface="Canva Sans Bold"/>
              </a:rPr>
              <a:t>Above and beyond - use creative props, real world scenarios, etc to take your answer to the next level.</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Freeform 2" id="2"/>
          <p:cNvSpPr/>
          <p:nvPr/>
        </p:nvSpPr>
        <p:spPr>
          <a:xfrm flipH="false" flipV="false" rot="0">
            <a:off x="15276376" y="9380482"/>
            <a:ext cx="2534295" cy="588729"/>
          </a:xfrm>
          <a:custGeom>
            <a:avLst/>
            <a:gdLst/>
            <a:ahLst/>
            <a:cxnLst/>
            <a:rect r="r" b="b" t="t" l="l"/>
            <a:pathLst>
              <a:path h="588729" w="2534295">
                <a:moveTo>
                  <a:pt x="0" y="0"/>
                </a:moveTo>
                <a:lnTo>
                  <a:pt x="2534295" y="0"/>
                </a:lnTo>
                <a:lnTo>
                  <a:pt x="2534295" y="588729"/>
                </a:lnTo>
                <a:lnTo>
                  <a:pt x="0" y="588729"/>
                </a:lnTo>
                <a:lnTo>
                  <a:pt x="0" y="0"/>
                </a:lnTo>
                <a:close/>
              </a:path>
            </a:pathLst>
          </a:custGeom>
          <a:blipFill>
            <a:blip r:embed="rId2"/>
            <a:stretch>
              <a:fillRect l="0" t="0" r="0" b="0"/>
            </a:stretch>
          </a:blipFill>
        </p:spPr>
      </p:sp>
      <p:sp>
        <p:nvSpPr>
          <p:cNvPr name="Freeform 3" id="3"/>
          <p:cNvSpPr/>
          <p:nvPr/>
        </p:nvSpPr>
        <p:spPr>
          <a:xfrm flipH="false" flipV="false" rot="0">
            <a:off x="9818688" y="595008"/>
            <a:ext cx="7700175" cy="772133"/>
          </a:xfrm>
          <a:custGeom>
            <a:avLst/>
            <a:gdLst/>
            <a:ahLst/>
            <a:cxnLst/>
            <a:rect r="r" b="b" t="t" l="l"/>
            <a:pathLst>
              <a:path h="772133" w="7700175">
                <a:moveTo>
                  <a:pt x="0" y="0"/>
                </a:moveTo>
                <a:lnTo>
                  <a:pt x="7700176" y="0"/>
                </a:lnTo>
                <a:lnTo>
                  <a:pt x="7700176" y="772133"/>
                </a:lnTo>
                <a:lnTo>
                  <a:pt x="0" y="772133"/>
                </a:lnTo>
                <a:lnTo>
                  <a:pt x="0" y="0"/>
                </a:lnTo>
                <a:close/>
              </a:path>
            </a:pathLst>
          </a:custGeom>
          <a:blipFill>
            <a:blip r:embed="rId3"/>
            <a:stretch>
              <a:fillRect l="0" t="0" r="0" b="0"/>
            </a:stretch>
          </a:blipFill>
        </p:spPr>
      </p:sp>
      <p:sp>
        <p:nvSpPr>
          <p:cNvPr name="TextBox 4" id="4"/>
          <p:cNvSpPr txBox="true"/>
          <p:nvPr/>
        </p:nvSpPr>
        <p:spPr>
          <a:xfrm rot="0">
            <a:off x="1028700" y="617841"/>
            <a:ext cx="8290627" cy="730250"/>
          </a:xfrm>
          <a:prstGeom prst="rect">
            <a:avLst/>
          </a:prstGeom>
        </p:spPr>
        <p:txBody>
          <a:bodyPr anchor="t" rtlCol="false" tIns="0" lIns="0" bIns="0" rIns="0">
            <a:spAutoFit/>
          </a:bodyPr>
          <a:lstStyle/>
          <a:p>
            <a:pPr marL="0" indent="0" lvl="0">
              <a:lnSpc>
                <a:spcPts val="5500"/>
              </a:lnSpc>
              <a:spcBef>
                <a:spcPct val="0"/>
              </a:spcBef>
            </a:pPr>
            <a:r>
              <a:rPr lang="en-US" sz="5000">
                <a:solidFill>
                  <a:srgbClr val="FFFFFF"/>
                </a:solidFill>
                <a:latin typeface="Gotham 1 Heavy"/>
              </a:rPr>
              <a:t>EXAMPLE PI RESPONSE!</a:t>
            </a:r>
          </a:p>
        </p:txBody>
      </p:sp>
      <p:sp>
        <p:nvSpPr>
          <p:cNvPr name="TextBox 5" id="5"/>
          <p:cNvSpPr txBox="true"/>
          <p:nvPr/>
        </p:nvSpPr>
        <p:spPr>
          <a:xfrm rot="0">
            <a:off x="8516046" y="4902781"/>
            <a:ext cx="8812" cy="818266"/>
          </a:xfrm>
          <a:prstGeom prst="rect">
            <a:avLst/>
          </a:prstGeom>
        </p:spPr>
        <p:txBody>
          <a:bodyPr anchor="t" rtlCol="false" tIns="0" lIns="0" bIns="0" rIns="0">
            <a:spAutoFit/>
          </a:bodyPr>
          <a:lstStyle/>
          <a:p>
            <a:pPr algn="ctr">
              <a:lnSpc>
                <a:spcPts val="6734"/>
              </a:lnSpc>
            </a:pPr>
          </a:p>
        </p:txBody>
      </p:sp>
      <p:grpSp>
        <p:nvGrpSpPr>
          <p:cNvPr name="Group 6" id="6"/>
          <p:cNvGrpSpPr/>
          <p:nvPr/>
        </p:nvGrpSpPr>
        <p:grpSpPr>
          <a:xfrm rot="0">
            <a:off x="1008348" y="1787013"/>
            <a:ext cx="14999274" cy="1588385"/>
            <a:chOff x="0" y="0"/>
            <a:chExt cx="19999032" cy="2117847"/>
          </a:xfrm>
        </p:grpSpPr>
        <p:sp>
          <p:nvSpPr>
            <p:cNvPr name="TextBox 7" id="7"/>
            <p:cNvSpPr txBox="true"/>
            <p:nvPr/>
          </p:nvSpPr>
          <p:spPr>
            <a:xfrm rot="0">
              <a:off x="0" y="66281"/>
              <a:ext cx="1188938" cy="2031576"/>
            </a:xfrm>
            <a:prstGeom prst="rect">
              <a:avLst/>
            </a:prstGeom>
          </p:spPr>
          <p:txBody>
            <a:bodyPr anchor="t" rtlCol="false" tIns="0" lIns="0" bIns="0" rIns="0">
              <a:spAutoFit/>
            </a:bodyPr>
            <a:lstStyle/>
            <a:p>
              <a:pPr algn="ctr">
                <a:lnSpc>
                  <a:spcPts val="12880"/>
                </a:lnSpc>
              </a:pPr>
              <a:r>
                <a:rPr lang="en-US" sz="9200">
                  <a:solidFill>
                    <a:srgbClr val="3BB3FF"/>
                  </a:solidFill>
                  <a:latin typeface="Canva Sans Bold"/>
                </a:rPr>
                <a:t>D</a:t>
              </a:r>
            </a:p>
          </p:txBody>
        </p:sp>
        <p:sp>
          <p:nvSpPr>
            <p:cNvPr name="TextBox 8" id="8"/>
            <p:cNvSpPr txBox="true"/>
            <p:nvPr/>
          </p:nvSpPr>
          <p:spPr>
            <a:xfrm rot="0">
              <a:off x="1846999" y="677338"/>
              <a:ext cx="18152033" cy="1440508"/>
            </a:xfrm>
            <a:prstGeom prst="rect">
              <a:avLst/>
            </a:prstGeom>
          </p:spPr>
          <p:txBody>
            <a:bodyPr anchor="t" rtlCol="false" tIns="0" lIns="0" bIns="0" rIns="0">
              <a:spAutoFit/>
            </a:bodyPr>
            <a:lstStyle/>
            <a:p>
              <a:pPr>
                <a:lnSpc>
                  <a:spcPts val="4403"/>
                </a:lnSpc>
              </a:pPr>
              <a:r>
                <a:rPr lang="en-US" sz="3145">
                  <a:solidFill>
                    <a:srgbClr val="FFFFFF"/>
                  </a:solidFill>
                  <a:latin typeface="Canva Sans"/>
                </a:rPr>
                <a:t>There are several types of promotion, which can be utilized to spread word about our tournament.</a:t>
              </a:r>
            </a:p>
          </p:txBody>
        </p:sp>
        <p:sp>
          <p:nvSpPr>
            <p:cNvPr name="TextBox 9" id="9"/>
            <p:cNvSpPr txBox="true"/>
            <p:nvPr/>
          </p:nvSpPr>
          <p:spPr>
            <a:xfrm rot="0">
              <a:off x="1846999" y="-66675"/>
              <a:ext cx="18152033" cy="810688"/>
            </a:xfrm>
            <a:prstGeom prst="rect">
              <a:avLst/>
            </a:prstGeom>
          </p:spPr>
          <p:txBody>
            <a:bodyPr anchor="t" rtlCol="false" tIns="0" lIns="0" bIns="0" rIns="0">
              <a:spAutoFit/>
            </a:bodyPr>
            <a:lstStyle/>
            <a:p>
              <a:pPr>
                <a:lnSpc>
                  <a:spcPts val="5180"/>
                </a:lnSpc>
              </a:pPr>
              <a:r>
                <a:rPr lang="en-US" sz="3700">
                  <a:solidFill>
                    <a:srgbClr val="3BB3FF"/>
                  </a:solidFill>
                  <a:latin typeface="Canva Sans Bold Italics"/>
                </a:rPr>
                <a:t>Describe your PI - say it word for word!</a:t>
              </a:r>
            </a:p>
          </p:txBody>
        </p:sp>
      </p:grpSp>
      <p:grpSp>
        <p:nvGrpSpPr>
          <p:cNvPr name="Group 10" id="10"/>
          <p:cNvGrpSpPr/>
          <p:nvPr/>
        </p:nvGrpSpPr>
        <p:grpSpPr>
          <a:xfrm rot="0">
            <a:off x="1008348" y="3752788"/>
            <a:ext cx="14969136" cy="1627429"/>
            <a:chOff x="0" y="0"/>
            <a:chExt cx="19958848" cy="2169905"/>
          </a:xfrm>
        </p:grpSpPr>
        <p:sp>
          <p:nvSpPr>
            <p:cNvPr name="TextBox 11" id="11"/>
            <p:cNvSpPr txBox="true"/>
            <p:nvPr/>
          </p:nvSpPr>
          <p:spPr>
            <a:xfrm rot="0">
              <a:off x="0" y="-36365"/>
              <a:ext cx="956171" cy="2031576"/>
            </a:xfrm>
            <a:prstGeom prst="rect">
              <a:avLst/>
            </a:prstGeom>
          </p:spPr>
          <p:txBody>
            <a:bodyPr anchor="t" rtlCol="false" tIns="0" lIns="0" bIns="0" rIns="0">
              <a:spAutoFit/>
            </a:bodyPr>
            <a:lstStyle/>
            <a:p>
              <a:pPr algn="ctr">
                <a:lnSpc>
                  <a:spcPts val="12880"/>
                </a:lnSpc>
              </a:pPr>
              <a:r>
                <a:rPr lang="en-US" sz="9200">
                  <a:solidFill>
                    <a:srgbClr val="FFDE17"/>
                  </a:solidFill>
                  <a:latin typeface="Canva Sans Bold"/>
                </a:rPr>
                <a:t>E</a:t>
              </a:r>
            </a:p>
          </p:txBody>
        </p:sp>
        <p:sp>
          <p:nvSpPr>
            <p:cNvPr name="TextBox 12" id="12"/>
            <p:cNvSpPr txBox="true"/>
            <p:nvPr/>
          </p:nvSpPr>
          <p:spPr>
            <a:xfrm rot="0">
              <a:off x="1806815" y="729397"/>
              <a:ext cx="18152033" cy="1440508"/>
            </a:xfrm>
            <a:prstGeom prst="rect">
              <a:avLst/>
            </a:prstGeom>
          </p:spPr>
          <p:txBody>
            <a:bodyPr anchor="t" rtlCol="false" tIns="0" lIns="0" bIns="0" rIns="0">
              <a:spAutoFit/>
            </a:bodyPr>
            <a:lstStyle/>
            <a:p>
              <a:pPr>
                <a:lnSpc>
                  <a:spcPts val="4403"/>
                </a:lnSpc>
              </a:pPr>
              <a:r>
                <a:rPr lang="en-US" sz="3145">
                  <a:solidFill>
                    <a:srgbClr val="FFFFFF"/>
                  </a:solidFill>
                  <a:latin typeface="Canva Sans"/>
                </a:rPr>
                <a:t>There are 5 elements of the promotional mix: advertising, selling, direct marketing, sales promotion, public relations</a:t>
              </a:r>
            </a:p>
          </p:txBody>
        </p:sp>
        <p:sp>
          <p:nvSpPr>
            <p:cNvPr name="TextBox 13" id="13"/>
            <p:cNvSpPr txBox="true"/>
            <p:nvPr/>
          </p:nvSpPr>
          <p:spPr>
            <a:xfrm rot="0">
              <a:off x="1806815" y="-66675"/>
              <a:ext cx="18152033" cy="810688"/>
            </a:xfrm>
            <a:prstGeom prst="rect">
              <a:avLst/>
            </a:prstGeom>
          </p:spPr>
          <p:txBody>
            <a:bodyPr anchor="t" rtlCol="false" tIns="0" lIns="0" bIns="0" rIns="0">
              <a:spAutoFit/>
            </a:bodyPr>
            <a:lstStyle/>
            <a:p>
              <a:pPr>
                <a:lnSpc>
                  <a:spcPts val="5180"/>
                </a:lnSpc>
              </a:pPr>
              <a:r>
                <a:rPr lang="en-US" sz="3700">
                  <a:solidFill>
                    <a:srgbClr val="F6BD16"/>
                  </a:solidFill>
                  <a:latin typeface="Canva Sans Bold Italics"/>
                </a:rPr>
                <a:t>Explain your PI’s topic to demonstrate understanding.</a:t>
              </a:r>
            </a:p>
          </p:txBody>
        </p:sp>
      </p:grpSp>
      <p:grpSp>
        <p:nvGrpSpPr>
          <p:cNvPr name="Group 14" id="14"/>
          <p:cNvGrpSpPr/>
          <p:nvPr/>
        </p:nvGrpSpPr>
        <p:grpSpPr>
          <a:xfrm rot="0">
            <a:off x="1008348" y="5757606"/>
            <a:ext cx="15019626" cy="1595253"/>
            <a:chOff x="0" y="0"/>
            <a:chExt cx="20026168" cy="2127004"/>
          </a:xfrm>
        </p:grpSpPr>
        <p:sp>
          <p:nvSpPr>
            <p:cNvPr name="TextBox 15" id="15"/>
            <p:cNvSpPr txBox="true"/>
            <p:nvPr/>
          </p:nvSpPr>
          <p:spPr>
            <a:xfrm rot="0">
              <a:off x="0" y="-92145"/>
              <a:ext cx="1090811" cy="2031576"/>
            </a:xfrm>
            <a:prstGeom prst="rect">
              <a:avLst/>
            </a:prstGeom>
          </p:spPr>
          <p:txBody>
            <a:bodyPr anchor="t" rtlCol="false" tIns="0" lIns="0" bIns="0" rIns="0">
              <a:spAutoFit/>
            </a:bodyPr>
            <a:lstStyle/>
            <a:p>
              <a:pPr algn="ctr">
                <a:lnSpc>
                  <a:spcPts val="12880"/>
                </a:lnSpc>
              </a:pPr>
              <a:r>
                <a:rPr lang="en-US" sz="9200">
                  <a:solidFill>
                    <a:srgbClr val="3BB3FF"/>
                  </a:solidFill>
                  <a:latin typeface="Canva Sans Bold"/>
                </a:rPr>
                <a:t>C</a:t>
              </a:r>
            </a:p>
          </p:txBody>
        </p:sp>
        <p:sp>
          <p:nvSpPr>
            <p:cNvPr name="TextBox 16" id="16"/>
            <p:cNvSpPr txBox="true"/>
            <p:nvPr/>
          </p:nvSpPr>
          <p:spPr>
            <a:xfrm rot="0">
              <a:off x="1874135" y="686496"/>
              <a:ext cx="18152033" cy="1440508"/>
            </a:xfrm>
            <a:prstGeom prst="rect">
              <a:avLst/>
            </a:prstGeom>
          </p:spPr>
          <p:txBody>
            <a:bodyPr anchor="t" rtlCol="false" tIns="0" lIns="0" bIns="0" rIns="0">
              <a:spAutoFit/>
            </a:bodyPr>
            <a:lstStyle/>
            <a:p>
              <a:pPr>
                <a:lnSpc>
                  <a:spcPts val="4403"/>
                </a:lnSpc>
              </a:pPr>
              <a:r>
                <a:rPr lang="en-US" sz="3145">
                  <a:solidFill>
                    <a:srgbClr val="FFFFFF"/>
                  </a:solidFill>
                  <a:latin typeface="Canva Sans"/>
                </a:rPr>
                <a:t>While our team registration deals are examples of sales promotions, the fact that our proceeds go to local charities is great for our PR</a:t>
              </a:r>
            </a:p>
          </p:txBody>
        </p:sp>
        <p:sp>
          <p:nvSpPr>
            <p:cNvPr name="TextBox 17" id="17"/>
            <p:cNvSpPr txBox="true"/>
            <p:nvPr/>
          </p:nvSpPr>
          <p:spPr>
            <a:xfrm rot="0">
              <a:off x="1874135" y="-66675"/>
              <a:ext cx="18152033" cy="810688"/>
            </a:xfrm>
            <a:prstGeom prst="rect">
              <a:avLst/>
            </a:prstGeom>
          </p:spPr>
          <p:txBody>
            <a:bodyPr anchor="t" rtlCol="false" tIns="0" lIns="0" bIns="0" rIns="0">
              <a:spAutoFit/>
            </a:bodyPr>
            <a:lstStyle/>
            <a:p>
              <a:pPr>
                <a:lnSpc>
                  <a:spcPts val="5180"/>
                </a:lnSpc>
              </a:pPr>
              <a:r>
                <a:rPr lang="en-US" sz="3700">
                  <a:solidFill>
                    <a:srgbClr val="3BB3FF"/>
                  </a:solidFill>
                  <a:latin typeface="Canva Sans Bold Italics"/>
                </a:rPr>
                <a:t>Connect your PI to your role-play scenario.</a:t>
              </a:r>
            </a:p>
          </p:txBody>
        </p:sp>
      </p:grpSp>
      <p:grpSp>
        <p:nvGrpSpPr>
          <p:cNvPr name="Group 18" id="18"/>
          <p:cNvGrpSpPr/>
          <p:nvPr/>
        </p:nvGrpSpPr>
        <p:grpSpPr>
          <a:xfrm rot="0">
            <a:off x="1008348" y="7730248"/>
            <a:ext cx="15019626" cy="2060647"/>
            <a:chOff x="0" y="0"/>
            <a:chExt cx="20026168" cy="2747529"/>
          </a:xfrm>
        </p:grpSpPr>
        <p:sp>
          <p:nvSpPr>
            <p:cNvPr name="TextBox 19" id="19"/>
            <p:cNvSpPr txBox="true"/>
            <p:nvPr/>
          </p:nvSpPr>
          <p:spPr>
            <a:xfrm rot="0">
              <a:off x="0" y="273723"/>
              <a:ext cx="1083965" cy="2031576"/>
            </a:xfrm>
            <a:prstGeom prst="rect">
              <a:avLst/>
            </a:prstGeom>
          </p:spPr>
          <p:txBody>
            <a:bodyPr anchor="t" rtlCol="false" tIns="0" lIns="0" bIns="0" rIns="0">
              <a:spAutoFit/>
            </a:bodyPr>
            <a:lstStyle/>
            <a:p>
              <a:pPr algn="ctr">
                <a:lnSpc>
                  <a:spcPts val="12880"/>
                </a:lnSpc>
              </a:pPr>
              <a:r>
                <a:rPr lang="en-US" sz="9200">
                  <a:solidFill>
                    <a:srgbClr val="FFDE17"/>
                  </a:solidFill>
                  <a:latin typeface="Canva Sans Bold"/>
                </a:rPr>
                <a:t>A</a:t>
              </a:r>
            </a:p>
          </p:txBody>
        </p:sp>
        <p:sp>
          <p:nvSpPr>
            <p:cNvPr name="TextBox 20" id="20"/>
            <p:cNvSpPr txBox="true"/>
            <p:nvPr/>
          </p:nvSpPr>
          <p:spPr>
            <a:xfrm rot="0">
              <a:off x="1874135" y="1307021"/>
              <a:ext cx="18152033" cy="1440508"/>
            </a:xfrm>
            <a:prstGeom prst="rect">
              <a:avLst/>
            </a:prstGeom>
          </p:spPr>
          <p:txBody>
            <a:bodyPr anchor="t" rtlCol="false" tIns="0" lIns="0" bIns="0" rIns="0">
              <a:spAutoFit/>
            </a:bodyPr>
            <a:lstStyle/>
            <a:p>
              <a:pPr>
                <a:lnSpc>
                  <a:spcPts val="4403"/>
                </a:lnSpc>
              </a:pPr>
              <a:r>
                <a:rPr lang="en-US" sz="3145">
                  <a:solidFill>
                    <a:srgbClr val="FFFFFF"/>
                  </a:solidFill>
                  <a:latin typeface="Canva Sans"/>
                </a:rPr>
                <a:t>A visual with examples of each of these elements and how they tie in with our promotional plan.</a:t>
              </a:r>
            </a:p>
          </p:txBody>
        </p:sp>
        <p:sp>
          <p:nvSpPr>
            <p:cNvPr name="TextBox 21" id="21"/>
            <p:cNvSpPr txBox="true"/>
            <p:nvPr/>
          </p:nvSpPr>
          <p:spPr>
            <a:xfrm rot="0">
              <a:off x="1874135" y="57150"/>
              <a:ext cx="18152033" cy="1318086"/>
            </a:xfrm>
            <a:prstGeom prst="rect">
              <a:avLst/>
            </a:prstGeom>
          </p:spPr>
          <p:txBody>
            <a:bodyPr anchor="t" rtlCol="false" tIns="0" lIns="0" bIns="0" rIns="0">
              <a:spAutoFit/>
            </a:bodyPr>
            <a:lstStyle/>
            <a:p>
              <a:pPr>
                <a:lnSpc>
                  <a:spcPts val="3811"/>
                </a:lnSpc>
              </a:pPr>
              <a:r>
                <a:rPr lang="en-US" sz="3700">
                  <a:solidFill>
                    <a:srgbClr val="F6BD01"/>
                  </a:solidFill>
                  <a:latin typeface="Canva Sans Bold Italics"/>
                </a:rPr>
                <a:t>Above and beyond - use creative props, real world scenarios, etc to take your answer to the next level.</a:t>
              </a:r>
            </a:p>
          </p:txBody>
        </p:sp>
      </p:gr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Freeform 2" id="2"/>
          <p:cNvSpPr/>
          <p:nvPr/>
        </p:nvSpPr>
        <p:spPr>
          <a:xfrm flipH="false" flipV="false" rot="0">
            <a:off x="15276376" y="9380482"/>
            <a:ext cx="2534295" cy="588729"/>
          </a:xfrm>
          <a:custGeom>
            <a:avLst/>
            <a:gdLst/>
            <a:ahLst/>
            <a:cxnLst/>
            <a:rect r="r" b="b" t="t" l="l"/>
            <a:pathLst>
              <a:path h="588729" w="2534295">
                <a:moveTo>
                  <a:pt x="0" y="0"/>
                </a:moveTo>
                <a:lnTo>
                  <a:pt x="2534295" y="0"/>
                </a:lnTo>
                <a:lnTo>
                  <a:pt x="2534295" y="588729"/>
                </a:lnTo>
                <a:lnTo>
                  <a:pt x="0" y="588729"/>
                </a:lnTo>
                <a:lnTo>
                  <a:pt x="0" y="0"/>
                </a:lnTo>
                <a:close/>
              </a:path>
            </a:pathLst>
          </a:custGeom>
          <a:blipFill>
            <a:blip r:embed="rId2"/>
            <a:stretch>
              <a:fillRect l="0" t="0" r="0" b="0"/>
            </a:stretch>
          </a:blipFill>
        </p:spPr>
      </p:sp>
      <p:sp>
        <p:nvSpPr>
          <p:cNvPr name="TextBox 3" id="3"/>
          <p:cNvSpPr txBox="true"/>
          <p:nvPr/>
        </p:nvSpPr>
        <p:spPr>
          <a:xfrm rot="0">
            <a:off x="1028700" y="819900"/>
            <a:ext cx="16230600" cy="2916158"/>
          </a:xfrm>
          <a:prstGeom prst="rect">
            <a:avLst/>
          </a:prstGeom>
        </p:spPr>
        <p:txBody>
          <a:bodyPr anchor="t" rtlCol="false" tIns="0" lIns="0" bIns="0" rIns="0">
            <a:spAutoFit/>
          </a:bodyPr>
          <a:lstStyle/>
          <a:p>
            <a:pPr algn="ctr">
              <a:lnSpc>
                <a:spcPts val="6379"/>
              </a:lnSpc>
            </a:pPr>
            <a:r>
              <a:rPr lang="en-US" sz="5799">
                <a:solidFill>
                  <a:srgbClr val="F6BD16"/>
                </a:solidFill>
                <a:latin typeface="Gotham 1 Heavy"/>
              </a:rPr>
              <a:t>It’s Your Turn! </a:t>
            </a:r>
          </a:p>
          <a:p>
            <a:pPr algn="ctr">
              <a:lnSpc>
                <a:spcPts val="5500"/>
              </a:lnSpc>
            </a:pPr>
          </a:p>
          <a:p>
            <a:pPr algn="ctr" marL="0" indent="0" lvl="0">
              <a:lnSpc>
                <a:spcPts val="5500"/>
              </a:lnSpc>
              <a:spcBef>
                <a:spcPct val="0"/>
              </a:spcBef>
            </a:pPr>
            <a:r>
              <a:rPr lang="en-US" sz="5000">
                <a:solidFill>
                  <a:srgbClr val="FFFFFF"/>
                </a:solidFill>
                <a:latin typeface="Gotham 1 Heavy"/>
              </a:rPr>
              <a:t>Pick ONE PI (#2-#5) to write in the DECA PI section of your graphic organizer.</a:t>
            </a:r>
          </a:p>
        </p:txBody>
      </p:sp>
      <p:sp>
        <p:nvSpPr>
          <p:cNvPr name="TextBox 4" id="4"/>
          <p:cNvSpPr txBox="true"/>
          <p:nvPr/>
        </p:nvSpPr>
        <p:spPr>
          <a:xfrm rot="0">
            <a:off x="9010047" y="4555435"/>
            <a:ext cx="9525" cy="887095"/>
          </a:xfrm>
          <a:prstGeom prst="rect">
            <a:avLst/>
          </a:prstGeom>
        </p:spPr>
        <p:txBody>
          <a:bodyPr anchor="t" rtlCol="false" tIns="0" lIns="0" bIns="0" rIns="0">
            <a:spAutoFit/>
          </a:bodyPr>
          <a:lstStyle/>
          <a:p>
            <a:pPr algn="ctr">
              <a:lnSpc>
                <a:spcPts val="7279"/>
              </a:lnSpc>
            </a:pPr>
          </a:p>
        </p:txBody>
      </p:sp>
      <p:grpSp>
        <p:nvGrpSpPr>
          <p:cNvPr name="Group 5" id="5"/>
          <p:cNvGrpSpPr/>
          <p:nvPr/>
        </p:nvGrpSpPr>
        <p:grpSpPr>
          <a:xfrm rot="0">
            <a:off x="1386588" y="4086042"/>
            <a:ext cx="15514823" cy="4883745"/>
            <a:chOff x="0" y="0"/>
            <a:chExt cx="20686431" cy="6511660"/>
          </a:xfrm>
        </p:grpSpPr>
        <p:sp>
          <p:nvSpPr>
            <p:cNvPr name="Freeform 6" id="6"/>
            <p:cNvSpPr/>
            <p:nvPr/>
          </p:nvSpPr>
          <p:spPr>
            <a:xfrm flipH="false" flipV="false" rot="0">
              <a:off x="0" y="0"/>
              <a:ext cx="20686431" cy="6511660"/>
            </a:xfrm>
            <a:custGeom>
              <a:avLst/>
              <a:gdLst/>
              <a:ahLst/>
              <a:cxnLst/>
              <a:rect r="r" b="b" t="t" l="l"/>
              <a:pathLst>
                <a:path h="6511660" w="20686431">
                  <a:moveTo>
                    <a:pt x="0" y="0"/>
                  </a:moveTo>
                  <a:lnTo>
                    <a:pt x="20686431" y="0"/>
                  </a:lnTo>
                  <a:lnTo>
                    <a:pt x="20686431" y="6511660"/>
                  </a:lnTo>
                  <a:lnTo>
                    <a:pt x="0" y="6511660"/>
                  </a:lnTo>
                  <a:lnTo>
                    <a:pt x="0" y="0"/>
                  </a:lnTo>
                  <a:close/>
                </a:path>
              </a:pathLst>
            </a:custGeom>
            <a:blipFill>
              <a:blip r:embed="rId3"/>
              <a:stretch>
                <a:fillRect l="0" t="0" r="0" b="0"/>
              </a:stretch>
            </a:blipFill>
          </p:spPr>
        </p:sp>
        <p:sp>
          <p:nvSpPr>
            <p:cNvPr name="AutoShape 7" id="7"/>
            <p:cNvSpPr/>
            <p:nvPr/>
          </p:nvSpPr>
          <p:spPr>
            <a:xfrm>
              <a:off x="1686896" y="2446495"/>
              <a:ext cx="8656320" cy="0"/>
            </a:xfrm>
            <a:prstGeom prst="line">
              <a:avLst/>
            </a:prstGeom>
            <a:ln cap="flat" w="50800">
              <a:solidFill>
                <a:srgbClr val="3BB3FF"/>
              </a:solidFill>
              <a:prstDash val="solid"/>
              <a:headEnd type="none" len="sm" w="sm"/>
              <a:tailEnd type="none" len="sm" w="sm"/>
            </a:ln>
          </p:spPr>
        </p:sp>
      </p:gr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Freeform 2" id="2"/>
          <p:cNvSpPr/>
          <p:nvPr/>
        </p:nvSpPr>
        <p:spPr>
          <a:xfrm flipH="false" flipV="false" rot="0">
            <a:off x="15276376" y="9380482"/>
            <a:ext cx="2534295" cy="588729"/>
          </a:xfrm>
          <a:custGeom>
            <a:avLst/>
            <a:gdLst/>
            <a:ahLst/>
            <a:cxnLst/>
            <a:rect r="r" b="b" t="t" l="l"/>
            <a:pathLst>
              <a:path h="588729" w="2534295">
                <a:moveTo>
                  <a:pt x="0" y="0"/>
                </a:moveTo>
                <a:lnTo>
                  <a:pt x="2534295" y="0"/>
                </a:lnTo>
                <a:lnTo>
                  <a:pt x="2534295" y="588729"/>
                </a:lnTo>
                <a:lnTo>
                  <a:pt x="0" y="588729"/>
                </a:lnTo>
                <a:lnTo>
                  <a:pt x="0" y="0"/>
                </a:lnTo>
                <a:close/>
              </a:path>
            </a:pathLst>
          </a:custGeom>
          <a:blipFill>
            <a:blip r:embed="rId2"/>
            <a:stretch>
              <a:fillRect l="0" t="0" r="0" b="0"/>
            </a:stretch>
          </a:blipFill>
        </p:spPr>
      </p:sp>
      <p:sp>
        <p:nvSpPr>
          <p:cNvPr name="Freeform 3" id="3"/>
          <p:cNvSpPr/>
          <p:nvPr/>
        </p:nvSpPr>
        <p:spPr>
          <a:xfrm flipH="false" flipV="false" rot="0">
            <a:off x="9818688" y="595008"/>
            <a:ext cx="7700175" cy="772133"/>
          </a:xfrm>
          <a:custGeom>
            <a:avLst/>
            <a:gdLst/>
            <a:ahLst/>
            <a:cxnLst/>
            <a:rect r="r" b="b" t="t" l="l"/>
            <a:pathLst>
              <a:path h="772133" w="7700175">
                <a:moveTo>
                  <a:pt x="0" y="0"/>
                </a:moveTo>
                <a:lnTo>
                  <a:pt x="7700176" y="0"/>
                </a:lnTo>
                <a:lnTo>
                  <a:pt x="7700176" y="772133"/>
                </a:lnTo>
                <a:lnTo>
                  <a:pt x="0" y="772133"/>
                </a:lnTo>
                <a:lnTo>
                  <a:pt x="0" y="0"/>
                </a:lnTo>
                <a:close/>
              </a:path>
            </a:pathLst>
          </a:custGeom>
          <a:blipFill>
            <a:blip r:embed="rId3"/>
            <a:stretch>
              <a:fillRect l="0" t="0" r="0" b="0"/>
            </a:stretch>
          </a:blipFill>
        </p:spPr>
      </p:sp>
      <p:grpSp>
        <p:nvGrpSpPr>
          <p:cNvPr name="Group 4" id="4"/>
          <p:cNvGrpSpPr/>
          <p:nvPr/>
        </p:nvGrpSpPr>
        <p:grpSpPr>
          <a:xfrm rot="0">
            <a:off x="16007621" y="2828960"/>
            <a:ext cx="2280379" cy="5931611"/>
            <a:chOff x="0" y="0"/>
            <a:chExt cx="600594" cy="1562235"/>
          </a:xfrm>
        </p:grpSpPr>
        <p:sp>
          <p:nvSpPr>
            <p:cNvPr name="Freeform 5" id="5"/>
            <p:cNvSpPr/>
            <p:nvPr/>
          </p:nvSpPr>
          <p:spPr>
            <a:xfrm flipH="false" flipV="false" rot="0">
              <a:off x="0" y="0"/>
              <a:ext cx="600594" cy="1562235"/>
            </a:xfrm>
            <a:custGeom>
              <a:avLst/>
              <a:gdLst/>
              <a:ahLst/>
              <a:cxnLst/>
              <a:rect r="r" b="b" t="t" l="l"/>
              <a:pathLst>
                <a:path h="1562235" w="600594">
                  <a:moveTo>
                    <a:pt x="0" y="0"/>
                  </a:moveTo>
                  <a:lnTo>
                    <a:pt x="600594" y="0"/>
                  </a:lnTo>
                  <a:lnTo>
                    <a:pt x="600594" y="1562235"/>
                  </a:lnTo>
                  <a:lnTo>
                    <a:pt x="0" y="1562235"/>
                  </a:lnTo>
                  <a:close/>
                </a:path>
              </a:pathLst>
            </a:custGeom>
            <a:solidFill>
              <a:srgbClr val="1FBBD2"/>
            </a:solidFill>
          </p:spPr>
        </p:sp>
        <p:sp>
          <p:nvSpPr>
            <p:cNvPr name="TextBox 6" id="6"/>
            <p:cNvSpPr txBox="true"/>
            <p:nvPr/>
          </p:nvSpPr>
          <p:spPr>
            <a:xfrm>
              <a:off x="0" y="-76200"/>
              <a:ext cx="600594" cy="1638435"/>
            </a:xfrm>
            <a:prstGeom prst="rect">
              <a:avLst/>
            </a:prstGeom>
          </p:spPr>
          <p:txBody>
            <a:bodyPr anchor="ctr" rtlCol="false" tIns="50800" lIns="50800" bIns="50800" rIns="50800"/>
            <a:lstStyle/>
            <a:p>
              <a:pPr algn="ctr">
                <a:lnSpc>
                  <a:spcPts val="4619"/>
                </a:lnSpc>
              </a:pPr>
              <a:r>
                <a:rPr lang="en-US" sz="3299">
                  <a:solidFill>
                    <a:srgbClr val="000000"/>
                  </a:solidFill>
                  <a:latin typeface="Gotham 1 Bold"/>
                </a:rPr>
                <a:t>Take 4 mins!</a:t>
              </a:r>
            </a:p>
          </p:txBody>
        </p:sp>
      </p:grpSp>
      <p:sp>
        <p:nvSpPr>
          <p:cNvPr name="TextBox 7" id="7"/>
          <p:cNvSpPr txBox="true"/>
          <p:nvPr/>
        </p:nvSpPr>
        <p:spPr>
          <a:xfrm rot="0">
            <a:off x="1028700" y="617841"/>
            <a:ext cx="8290627" cy="730250"/>
          </a:xfrm>
          <a:prstGeom prst="rect">
            <a:avLst/>
          </a:prstGeom>
        </p:spPr>
        <p:txBody>
          <a:bodyPr anchor="t" rtlCol="false" tIns="0" lIns="0" bIns="0" rIns="0">
            <a:spAutoFit/>
          </a:bodyPr>
          <a:lstStyle/>
          <a:p>
            <a:pPr marL="0" indent="0" lvl="0">
              <a:lnSpc>
                <a:spcPts val="5500"/>
              </a:lnSpc>
              <a:spcBef>
                <a:spcPct val="0"/>
              </a:spcBef>
            </a:pPr>
            <a:r>
              <a:rPr lang="en-US" sz="5000">
                <a:solidFill>
                  <a:srgbClr val="FFFFFF"/>
                </a:solidFill>
                <a:latin typeface="Gotham 1 Heavy"/>
              </a:rPr>
              <a:t>EXAMPLE PI RESPONSE!</a:t>
            </a:r>
          </a:p>
        </p:txBody>
      </p:sp>
      <p:sp>
        <p:nvSpPr>
          <p:cNvPr name="TextBox 8" id="8"/>
          <p:cNvSpPr txBox="true"/>
          <p:nvPr/>
        </p:nvSpPr>
        <p:spPr>
          <a:xfrm rot="0">
            <a:off x="8516046" y="4902781"/>
            <a:ext cx="8812" cy="818266"/>
          </a:xfrm>
          <a:prstGeom prst="rect">
            <a:avLst/>
          </a:prstGeom>
        </p:spPr>
        <p:txBody>
          <a:bodyPr anchor="t" rtlCol="false" tIns="0" lIns="0" bIns="0" rIns="0">
            <a:spAutoFit/>
          </a:bodyPr>
          <a:lstStyle/>
          <a:p>
            <a:pPr algn="ctr">
              <a:lnSpc>
                <a:spcPts val="6734"/>
              </a:lnSpc>
            </a:pPr>
          </a:p>
        </p:txBody>
      </p:sp>
      <p:grpSp>
        <p:nvGrpSpPr>
          <p:cNvPr name="Group 9" id="9"/>
          <p:cNvGrpSpPr/>
          <p:nvPr/>
        </p:nvGrpSpPr>
        <p:grpSpPr>
          <a:xfrm rot="0">
            <a:off x="1008348" y="1787013"/>
            <a:ext cx="14999274" cy="1588385"/>
            <a:chOff x="0" y="0"/>
            <a:chExt cx="19999032" cy="2117847"/>
          </a:xfrm>
        </p:grpSpPr>
        <p:sp>
          <p:nvSpPr>
            <p:cNvPr name="TextBox 10" id="10"/>
            <p:cNvSpPr txBox="true"/>
            <p:nvPr/>
          </p:nvSpPr>
          <p:spPr>
            <a:xfrm rot="0">
              <a:off x="0" y="66281"/>
              <a:ext cx="1188938" cy="2031576"/>
            </a:xfrm>
            <a:prstGeom prst="rect">
              <a:avLst/>
            </a:prstGeom>
          </p:spPr>
          <p:txBody>
            <a:bodyPr anchor="t" rtlCol="false" tIns="0" lIns="0" bIns="0" rIns="0">
              <a:spAutoFit/>
            </a:bodyPr>
            <a:lstStyle/>
            <a:p>
              <a:pPr algn="ctr">
                <a:lnSpc>
                  <a:spcPts val="12880"/>
                </a:lnSpc>
              </a:pPr>
              <a:r>
                <a:rPr lang="en-US" sz="9200">
                  <a:solidFill>
                    <a:srgbClr val="3BB3FF"/>
                  </a:solidFill>
                  <a:latin typeface="Canva Sans Bold"/>
                </a:rPr>
                <a:t>D</a:t>
              </a:r>
            </a:p>
          </p:txBody>
        </p:sp>
        <p:sp>
          <p:nvSpPr>
            <p:cNvPr name="TextBox 11" id="11"/>
            <p:cNvSpPr txBox="true"/>
            <p:nvPr/>
          </p:nvSpPr>
          <p:spPr>
            <a:xfrm rot="0">
              <a:off x="1846999" y="677338"/>
              <a:ext cx="18152033" cy="1440508"/>
            </a:xfrm>
            <a:prstGeom prst="rect">
              <a:avLst/>
            </a:prstGeom>
          </p:spPr>
          <p:txBody>
            <a:bodyPr anchor="t" rtlCol="false" tIns="0" lIns="0" bIns="0" rIns="0">
              <a:spAutoFit/>
            </a:bodyPr>
            <a:lstStyle/>
            <a:p>
              <a:pPr>
                <a:lnSpc>
                  <a:spcPts val="4403"/>
                </a:lnSpc>
              </a:pPr>
              <a:r>
                <a:rPr lang="en-US" sz="3145">
                  <a:solidFill>
                    <a:srgbClr val="FFFFFF"/>
                  </a:solidFill>
                  <a:latin typeface="Canva Sans"/>
                </a:rPr>
                <a:t>There are several types of promotion, which can be utilized to spread word about our tournament.</a:t>
              </a:r>
            </a:p>
          </p:txBody>
        </p:sp>
        <p:sp>
          <p:nvSpPr>
            <p:cNvPr name="TextBox 12" id="12"/>
            <p:cNvSpPr txBox="true"/>
            <p:nvPr/>
          </p:nvSpPr>
          <p:spPr>
            <a:xfrm rot="0">
              <a:off x="1846999" y="-66675"/>
              <a:ext cx="18152033" cy="810688"/>
            </a:xfrm>
            <a:prstGeom prst="rect">
              <a:avLst/>
            </a:prstGeom>
          </p:spPr>
          <p:txBody>
            <a:bodyPr anchor="t" rtlCol="false" tIns="0" lIns="0" bIns="0" rIns="0">
              <a:spAutoFit/>
            </a:bodyPr>
            <a:lstStyle/>
            <a:p>
              <a:pPr>
                <a:lnSpc>
                  <a:spcPts val="5180"/>
                </a:lnSpc>
              </a:pPr>
              <a:r>
                <a:rPr lang="en-US" sz="3700">
                  <a:solidFill>
                    <a:srgbClr val="3BB3FF"/>
                  </a:solidFill>
                  <a:latin typeface="Canva Sans Bold Italics"/>
                </a:rPr>
                <a:t>Describe your PI - say it word for word!</a:t>
              </a:r>
            </a:p>
          </p:txBody>
        </p:sp>
      </p:grpSp>
      <p:grpSp>
        <p:nvGrpSpPr>
          <p:cNvPr name="Group 13" id="13"/>
          <p:cNvGrpSpPr/>
          <p:nvPr/>
        </p:nvGrpSpPr>
        <p:grpSpPr>
          <a:xfrm rot="0">
            <a:off x="1008348" y="3752788"/>
            <a:ext cx="14969136" cy="1627429"/>
            <a:chOff x="0" y="0"/>
            <a:chExt cx="19958848" cy="2169905"/>
          </a:xfrm>
        </p:grpSpPr>
        <p:sp>
          <p:nvSpPr>
            <p:cNvPr name="TextBox 14" id="14"/>
            <p:cNvSpPr txBox="true"/>
            <p:nvPr/>
          </p:nvSpPr>
          <p:spPr>
            <a:xfrm rot="0">
              <a:off x="0" y="-36365"/>
              <a:ext cx="956171" cy="2031576"/>
            </a:xfrm>
            <a:prstGeom prst="rect">
              <a:avLst/>
            </a:prstGeom>
          </p:spPr>
          <p:txBody>
            <a:bodyPr anchor="t" rtlCol="false" tIns="0" lIns="0" bIns="0" rIns="0">
              <a:spAutoFit/>
            </a:bodyPr>
            <a:lstStyle/>
            <a:p>
              <a:pPr algn="ctr">
                <a:lnSpc>
                  <a:spcPts val="12880"/>
                </a:lnSpc>
              </a:pPr>
              <a:r>
                <a:rPr lang="en-US" sz="9200">
                  <a:solidFill>
                    <a:srgbClr val="FFDE17"/>
                  </a:solidFill>
                  <a:latin typeface="Canva Sans Bold"/>
                </a:rPr>
                <a:t>E</a:t>
              </a:r>
            </a:p>
          </p:txBody>
        </p:sp>
        <p:sp>
          <p:nvSpPr>
            <p:cNvPr name="TextBox 15" id="15"/>
            <p:cNvSpPr txBox="true"/>
            <p:nvPr/>
          </p:nvSpPr>
          <p:spPr>
            <a:xfrm rot="0">
              <a:off x="1806815" y="729397"/>
              <a:ext cx="18152033" cy="1440508"/>
            </a:xfrm>
            <a:prstGeom prst="rect">
              <a:avLst/>
            </a:prstGeom>
          </p:spPr>
          <p:txBody>
            <a:bodyPr anchor="t" rtlCol="false" tIns="0" lIns="0" bIns="0" rIns="0">
              <a:spAutoFit/>
            </a:bodyPr>
            <a:lstStyle/>
            <a:p>
              <a:pPr>
                <a:lnSpc>
                  <a:spcPts val="4403"/>
                </a:lnSpc>
              </a:pPr>
              <a:r>
                <a:rPr lang="en-US" sz="3145">
                  <a:solidFill>
                    <a:srgbClr val="FFFFFF"/>
                  </a:solidFill>
                  <a:latin typeface="Canva Sans"/>
                </a:rPr>
                <a:t>There are 5 elements of the promotional mix: advertising, selling, direct marketing, sales promotion, public relations</a:t>
              </a:r>
            </a:p>
          </p:txBody>
        </p:sp>
        <p:sp>
          <p:nvSpPr>
            <p:cNvPr name="TextBox 16" id="16"/>
            <p:cNvSpPr txBox="true"/>
            <p:nvPr/>
          </p:nvSpPr>
          <p:spPr>
            <a:xfrm rot="0">
              <a:off x="1806815" y="-66675"/>
              <a:ext cx="18152033" cy="810688"/>
            </a:xfrm>
            <a:prstGeom prst="rect">
              <a:avLst/>
            </a:prstGeom>
          </p:spPr>
          <p:txBody>
            <a:bodyPr anchor="t" rtlCol="false" tIns="0" lIns="0" bIns="0" rIns="0">
              <a:spAutoFit/>
            </a:bodyPr>
            <a:lstStyle/>
            <a:p>
              <a:pPr>
                <a:lnSpc>
                  <a:spcPts val="5180"/>
                </a:lnSpc>
              </a:pPr>
              <a:r>
                <a:rPr lang="en-US" sz="3700">
                  <a:solidFill>
                    <a:srgbClr val="F6BD16"/>
                  </a:solidFill>
                  <a:latin typeface="Canva Sans Bold Italics"/>
                </a:rPr>
                <a:t>Explain your PI’s topic to demonstrate understanding.</a:t>
              </a:r>
            </a:p>
          </p:txBody>
        </p:sp>
      </p:grpSp>
      <p:grpSp>
        <p:nvGrpSpPr>
          <p:cNvPr name="Group 17" id="17"/>
          <p:cNvGrpSpPr/>
          <p:nvPr/>
        </p:nvGrpSpPr>
        <p:grpSpPr>
          <a:xfrm rot="0">
            <a:off x="1008348" y="5757606"/>
            <a:ext cx="15019626" cy="1595253"/>
            <a:chOff x="0" y="0"/>
            <a:chExt cx="20026168" cy="2127004"/>
          </a:xfrm>
        </p:grpSpPr>
        <p:sp>
          <p:nvSpPr>
            <p:cNvPr name="TextBox 18" id="18"/>
            <p:cNvSpPr txBox="true"/>
            <p:nvPr/>
          </p:nvSpPr>
          <p:spPr>
            <a:xfrm rot="0">
              <a:off x="0" y="-92145"/>
              <a:ext cx="1090811" cy="2031576"/>
            </a:xfrm>
            <a:prstGeom prst="rect">
              <a:avLst/>
            </a:prstGeom>
          </p:spPr>
          <p:txBody>
            <a:bodyPr anchor="t" rtlCol="false" tIns="0" lIns="0" bIns="0" rIns="0">
              <a:spAutoFit/>
            </a:bodyPr>
            <a:lstStyle/>
            <a:p>
              <a:pPr algn="ctr">
                <a:lnSpc>
                  <a:spcPts val="12880"/>
                </a:lnSpc>
              </a:pPr>
              <a:r>
                <a:rPr lang="en-US" sz="9200">
                  <a:solidFill>
                    <a:srgbClr val="3BB3FF"/>
                  </a:solidFill>
                  <a:latin typeface="Canva Sans Bold"/>
                </a:rPr>
                <a:t>C</a:t>
              </a:r>
            </a:p>
          </p:txBody>
        </p:sp>
        <p:sp>
          <p:nvSpPr>
            <p:cNvPr name="TextBox 19" id="19"/>
            <p:cNvSpPr txBox="true"/>
            <p:nvPr/>
          </p:nvSpPr>
          <p:spPr>
            <a:xfrm rot="0">
              <a:off x="1874135" y="686496"/>
              <a:ext cx="18152033" cy="1440508"/>
            </a:xfrm>
            <a:prstGeom prst="rect">
              <a:avLst/>
            </a:prstGeom>
          </p:spPr>
          <p:txBody>
            <a:bodyPr anchor="t" rtlCol="false" tIns="0" lIns="0" bIns="0" rIns="0">
              <a:spAutoFit/>
            </a:bodyPr>
            <a:lstStyle/>
            <a:p>
              <a:pPr>
                <a:lnSpc>
                  <a:spcPts val="4403"/>
                </a:lnSpc>
              </a:pPr>
              <a:r>
                <a:rPr lang="en-US" sz="3145">
                  <a:solidFill>
                    <a:srgbClr val="FFFFFF"/>
                  </a:solidFill>
                  <a:latin typeface="Canva Sans"/>
                </a:rPr>
                <a:t>While our team registration deals are examples of sales promotions, the fact that our proceeds go to local charities is great for our PR</a:t>
              </a:r>
            </a:p>
          </p:txBody>
        </p:sp>
        <p:sp>
          <p:nvSpPr>
            <p:cNvPr name="TextBox 20" id="20"/>
            <p:cNvSpPr txBox="true"/>
            <p:nvPr/>
          </p:nvSpPr>
          <p:spPr>
            <a:xfrm rot="0">
              <a:off x="1874135" y="-66675"/>
              <a:ext cx="18152033" cy="810688"/>
            </a:xfrm>
            <a:prstGeom prst="rect">
              <a:avLst/>
            </a:prstGeom>
          </p:spPr>
          <p:txBody>
            <a:bodyPr anchor="t" rtlCol="false" tIns="0" lIns="0" bIns="0" rIns="0">
              <a:spAutoFit/>
            </a:bodyPr>
            <a:lstStyle/>
            <a:p>
              <a:pPr>
                <a:lnSpc>
                  <a:spcPts val="5180"/>
                </a:lnSpc>
              </a:pPr>
              <a:r>
                <a:rPr lang="en-US" sz="3700">
                  <a:solidFill>
                    <a:srgbClr val="3BB3FF"/>
                  </a:solidFill>
                  <a:latin typeface="Canva Sans Bold Italics"/>
                </a:rPr>
                <a:t>Connect your PI to your role-play scenario.</a:t>
              </a:r>
            </a:p>
          </p:txBody>
        </p:sp>
      </p:grpSp>
      <p:grpSp>
        <p:nvGrpSpPr>
          <p:cNvPr name="Group 21" id="21"/>
          <p:cNvGrpSpPr/>
          <p:nvPr/>
        </p:nvGrpSpPr>
        <p:grpSpPr>
          <a:xfrm rot="0">
            <a:off x="1008348" y="7730248"/>
            <a:ext cx="15019626" cy="2060647"/>
            <a:chOff x="0" y="0"/>
            <a:chExt cx="20026168" cy="2747529"/>
          </a:xfrm>
        </p:grpSpPr>
        <p:sp>
          <p:nvSpPr>
            <p:cNvPr name="TextBox 22" id="22"/>
            <p:cNvSpPr txBox="true"/>
            <p:nvPr/>
          </p:nvSpPr>
          <p:spPr>
            <a:xfrm rot="0">
              <a:off x="0" y="273723"/>
              <a:ext cx="1083965" cy="2031576"/>
            </a:xfrm>
            <a:prstGeom prst="rect">
              <a:avLst/>
            </a:prstGeom>
          </p:spPr>
          <p:txBody>
            <a:bodyPr anchor="t" rtlCol="false" tIns="0" lIns="0" bIns="0" rIns="0">
              <a:spAutoFit/>
            </a:bodyPr>
            <a:lstStyle/>
            <a:p>
              <a:pPr algn="ctr">
                <a:lnSpc>
                  <a:spcPts val="12880"/>
                </a:lnSpc>
              </a:pPr>
              <a:r>
                <a:rPr lang="en-US" sz="9200">
                  <a:solidFill>
                    <a:srgbClr val="FFDE17"/>
                  </a:solidFill>
                  <a:latin typeface="Canva Sans Bold"/>
                </a:rPr>
                <a:t>A</a:t>
              </a:r>
            </a:p>
          </p:txBody>
        </p:sp>
        <p:sp>
          <p:nvSpPr>
            <p:cNvPr name="TextBox 23" id="23"/>
            <p:cNvSpPr txBox="true"/>
            <p:nvPr/>
          </p:nvSpPr>
          <p:spPr>
            <a:xfrm rot="0">
              <a:off x="1874135" y="1307021"/>
              <a:ext cx="18152033" cy="1440508"/>
            </a:xfrm>
            <a:prstGeom prst="rect">
              <a:avLst/>
            </a:prstGeom>
          </p:spPr>
          <p:txBody>
            <a:bodyPr anchor="t" rtlCol="false" tIns="0" lIns="0" bIns="0" rIns="0">
              <a:spAutoFit/>
            </a:bodyPr>
            <a:lstStyle/>
            <a:p>
              <a:pPr>
                <a:lnSpc>
                  <a:spcPts val="4403"/>
                </a:lnSpc>
              </a:pPr>
              <a:r>
                <a:rPr lang="en-US" sz="3145">
                  <a:solidFill>
                    <a:srgbClr val="FFFFFF"/>
                  </a:solidFill>
                  <a:latin typeface="Canva Sans"/>
                </a:rPr>
                <a:t>A visual with examples of each of these elements and how they tie in with our promotional plan.</a:t>
              </a:r>
            </a:p>
          </p:txBody>
        </p:sp>
        <p:sp>
          <p:nvSpPr>
            <p:cNvPr name="TextBox 24" id="24"/>
            <p:cNvSpPr txBox="true"/>
            <p:nvPr/>
          </p:nvSpPr>
          <p:spPr>
            <a:xfrm rot="0">
              <a:off x="1874135" y="57150"/>
              <a:ext cx="18152033" cy="1318086"/>
            </a:xfrm>
            <a:prstGeom prst="rect">
              <a:avLst/>
            </a:prstGeom>
          </p:spPr>
          <p:txBody>
            <a:bodyPr anchor="t" rtlCol="false" tIns="0" lIns="0" bIns="0" rIns="0">
              <a:spAutoFit/>
            </a:bodyPr>
            <a:lstStyle/>
            <a:p>
              <a:pPr>
                <a:lnSpc>
                  <a:spcPts val="3811"/>
                </a:lnSpc>
              </a:pPr>
              <a:r>
                <a:rPr lang="en-US" sz="3700">
                  <a:solidFill>
                    <a:srgbClr val="F6BD01"/>
                  </a:solidFill>
                  <a:latin typeface="Canva Sans Bold Italics"/>
                </a:rPr>
                <a:t>Above and beyond - use creative props, real world scenarios, etc to take your answer to the next level.</a:t>
              </a:r>
            </a:p>
          </p:txBody>
        </p:sp>
      </p:gr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Freeform 2" id="2"/>
          <p:cNvSpPr/>
          <p:nvPr/>
        </p:nvSpPr>
        <p:spPr>
          <a:xfrm flipH="false" flipV="false" rot="0">
            <a:off x="15276376" y="9380482"/>
            <a:ext cx="2534295" cy="588729"/>
          </a:xfrm>
          <a:custGeom>
            <a:avLst/>
            <a:gdLst/>
            <a:ahLst/>
            <a:cxnLst/>
            <a:rect r="r" b="b" t="t" l="l"/>
            <a:pathLst>
              <a:path h="588729" w="2534295">
                <a:moveTo>
                  <a:pt x="0" y="0"/>
                </a:moveTo>
                <a:lnTo>
                  <a:pt x="2534295" y="0"/>
                </a:lnTo>
                <a:lnTo>
                  <a:pt x="2534295" y="588729"/>
                </a:lnTo>
                <a:lnTo>
                  <a:pt x="0" y="588729"/>
                </a:lnTo>
                <a:lnTo>
                  <a:pt x="0" y="0"/>
                </a:lnTo>
                <a:close/>
              </a:path>
            </a:pathLst>
          </a:custGeom>
          <a:blipFill>
            <a:blip r:embed="rId2"/>
            <a:stretch>
              <a:fillRect l="0" t="0" r="0" b="0"/>
            </a:stretch>
          </a:blipFill>
        </p:spPr>
      </p:sp>
      <p:sp>
        <p:nvSpPr>
          <p:cNvPr name="TextBox 3" id="3"/>
          <p:cNvSpPr txBox="true"/>
          <p:nvPr/>
        </p:nvSpPr>
        <p:spPr>
          <a:xfrm rot="0">
            <a:off x="1028700" y="2028825"/>
            <a:ext cx="10411216" cy="6305551"/>
          </a:xfrm>
          <a:prstGeom prst="rect">
            <a:avLst/>
          </a:prstGeom>
        </p:spPr>
        <p:txBody>
          <a:bodyPr anchor="t" rtlCol="false" tIns="0" lIns="0" bIns="0" rIns="0">
            <a:spAutoFit/>
          </a:bodyPr>
          <a:lstStyle/>
          <a:p>
            <a:pPr algn="ctr">
              <a:lnSpc>
                <a:spcPts val="8250"/>
              </a:lnSpc>
            </a:pPr>
            <a:r>
              <a:rPr lang="en-US" sz="7500">
                <a:solidFill>
                  <a:srgbClr val="FFFFFF"/>
                </a:solidFill>
                <a:latin typeface="Gotham 1 Heavy"/>
              </a:rPr>
              <a:t>Share your PI answer with someone around you!</a:t>
            </a:r>
          </a:p>
          <a:p>
            <a:pPr algn="ctr">
              <a:lnSpc>
                <a:spcPts val="8250"/>
              </a:lnSpc>
            </a:pPr>
          </a:p>
          <a:p>
            <a:pPr algn="ctr" marL="0" indent="0" lvl="0">
              <a:lnSpc>
                <a:spcPts val="8250"/>
              </a:lnSpc>
              <a:spcBef>
                <a:spcPct val="0"/>
              </a:spcBef>
            </a:pPr>
            <a:r>
              <a:rPr lang="en-US" sz="7500">
                <a:solidFill>
                  <a:srgbClr val="FFFFFF"/>
                </a:solidFill>
                <a:latin typeface="Gotham 1 Heavy"/>
              </a:rPr>
              <a:t>We’ll circle back in 5 minutes!</a:t>
            </a:r>
          </a:p>
        </p:txBody>
      </p:sp>
      <p:sp>
        <p:nvSpPr>
          <p:cNvPr name="Freeform 4" id="4"/>
          <p:cNvSpPr/>
          <p:nvPr/>
        </p:nvSpPr>
        <p:spPr>
          <a:xfrm flipH="false" flipV="false" rot="0">
            <a:off x="12080490" y="3086100"/>
            <a:ext cx="5178810" cy="4114800"/>
          </a:xfrm>
          <a:custGeom>
            <a:avLst/>
            <a:gdLst/>
            <a:ahLst/>
            <a:cxnLst/>
            <a:rect r="r" b="b" t="t" l="l"/>
            <a:pathLst>
              <a:path h="4114800" w="5178810">
                <a:moveTo>
                  <a:pt x="0" y="0"/>
                </a:moveTo>
                <a:lnTo>
                  <a:pt x="5178810" y="0"/>
                </a:lnTo>
                <a:lnTo>
                  <a:pt x="517881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TextBox 2" id="2"/>
          <p:cNvSpPr txBox="true"/>
          <p:nvPr/>
        </p:nvSpPr>
        <p:spPr>
          <a:xfrm rot="0">
            <a:off x="2264089" y="817974"/>
            <a:ext cx="13759822" cy="857118"/>
          </a:xfrm>
          <a:prstGeom prst="rect">
            <a:avLst/>
          </a:prstGeom>
        </p:spPr>
        <p:txBody>
          <a:bodyPr anchor="t" rtlCol="false" tIns="0" lIns="0" bIns="0" rIns="0">
            <a:spAutoFit/>
          </a:bodyPr>
          <a:lstStyle/>
          <a:p>
            <a:pPr algn="ctr">
              <a:lnSpc>
                <a:spcPts val="3300"/>
              </a:lnSpc>
            </a:pPr>
            <a:r>
              <a:rPr lang="en-US" sz="3000">
                <a:solidFill>
                  <a:srgbClr val="FFFFFF"/>
                </a:solidFill>
                <a:latin typeface="Gotham 1 Heavy"/>
              </a:rPr>
              <a:t>SHOW A SLIDE ON HERE ABOUT WHY 21ST CENTURY SKILLS MATTER</a:t>
            </a:r>
          </a:p>
          <a:p>
            <a:pPr algn="ctr">
              <a:lnSpc>
                <a:spcPts val="3300"/>
              </a:lnSpc>
              <a:spcBef>
                <a:spcPct val="0"/>
              </a:spcBef>
            </a:pPr>
            <a:r>
              <a:rPr lang="en-US" sz="3000">
                <a:solidFill>
                  <a:srgbClr val="FFFFFF"/>
                </a:solidFill>
                <a:latin typeface="Gotham 1 Heavy"/>
              </a:rPr>
              <a:t>PUT THE RUBRIC</a:t>
            </a:r>
          </a:p>
        </p:txBody>
      </p:sp>
      <p:sp>
        <p:nvSpPr>
          <p:cNvPr name="Freeform 3" id="3"/>
          <p:cNvSpPr/>
          <p:nvPr/>
        </p:nvSpPr>
        <p:spPr>
          <a:xfrm flipH="false" flipV="false" rot="0">
            <a:off x="-66675" y="2333808"/>
            <a:ext cx="11846060" cy="8045478"/>
          </a:xfrm>
          <a:custGeom>
            <a:avLst/>
            <a:gdLst/>
            <a:ahLst/>
            <a:cxnLst/>
            <a:rect r="r" b="b" t="t" l="l"/>
            <a:pathLst>
              <a:path h="8045478" w="11846060">
                <a:moveTo>
                  <a:pt x="0" y="0"/>
                </a:moveTo>
                <a:lnTo>
                  <a:pt x="11846060" y="0"/>
                </a:lnTo>
                <a:lnTo>
                  <a:pt x="11846060" y="8045478"/>
                </a:lnTo>
                <a:lnTo>
                  <a:pt x="0" y="8045478"/>
                </a:lnTo>
                <a:lnTo>
                  <a:pt x="0" y="0"/>
                </a:lnTo>
                <a:close/>
              </a:path>
            </a:pathLst>
          </a:custGeom>
          <a:blipFill>
            <a:blip r:embed="rId2"/>
            <a:stretch>
              <a:fillRect l="0" t="0" r="0" b="0"/>
            </a:stretch>
          </a:blipFill>
        </p:spPr>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TextBox 2" id="2"/>
          <p:cNvSpPr txBox="true"/>
          <p:nvPr/>
        </p:nvSpPr>
        <p:spPr>
          <a:xfrm rot="0">
            <a:off x="800673" y="795809"/>
            <a:ext cx="16230600" cy="730138"/>
          </a:xfrm>
          <a:prstGeom prst="rect">
            <a:avLst/>
          </a:prstGeom>
        </p:spPr>
        <p:txBody>
          <a:bodyPr anchor="t" rtlCol="false" tIns="0" lIns="0" bIns="0" rIns="0">
            <a:spAutoFit/>
          </a:bodyPr>
          <a:lstStyle/>
          <a:p>
            <a:pPr marL="0" indent="0" lvl="0">
              <a:lnSpc>
                <a:spcPts val="5500"/>
              </a:lnSpc>
              <a:spcBef>
                <a:spcPct val="0"/>
              </a:spcBef>
            </a:pPr>
            <a:r>
              <a:rPr lang="en-US" sz="5000">
                <a:solidFill>
                  <a:srgbClr val="FFFFFF"/>
                </a:solidFill>
                <a:latin typeface="Gotham 1 Bold"/>
              </a:rPr>
              <a:t>WHAT ARE </a:t>
            </a:r>
            <a:r>
              <a:rPr lang="en-US" sz="5000">
                <a:solidFill>
                  <a:srgbClr val="1FBBD2"/>
                </a:solidFill>
                <a:latin typeface="Gotham 1 Bold"/>
              </a:rPr>
              <a:t>21ST CENTURY</a:t>
            </a:r>
            <a:r>
              <a:rPr lang="en-US" sz="5000">
                <a:solidFill>
                  <a:srgbClr val="FFFFFF"/>
                </a:solidFill>
                <a:latin typeface="Gotham 1 Bold"/>
              </a:rPr>
              <a:t> SKILLS?</a:t>
            </a:r>
          </a:p>
        </p:txBody>
      </p:sp>
      <p:sp>
        <p:nvSpPr>
          <p:cNvPr name="Freeform 3" id="3"/>
          <p:cNvSpPr/>
          <p:nvPr/>
        </p:nvSpPr>
        <p:spPr>
          <a:xfrm flipH="false" flipV="false" rot="0">
            <a:off x="1366319" y="2306778"/>
            <a:ext cx="2966463" cy="3078042"/>
          </a:xfrm>
          <a:custGeom>
            <a:avLst/>
            <a:gdLst/>
            <a:ahLst/>
            <a:cxnLst/>
            <a:rect r="r" b="b" t="t" l="l"/>
            <a:pathLst>
              <a:path h="3078042" w="2966463">
                <a:moveTo>
                  <a:pt x="0" y="0"/>
                </a:moveTo>
                <a:lnTo>
                  <a:pt x="2966462" y="0"/>
                </a:lnTo>
                <a:lnTo>
                  <a:pt x="2966462" y="3078042"/>
                </a:lnTo>
                <a:lnTo>
                  <a:pt x="0" y="30780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5942579" y="3967265"/>
            <a:ext cx="2387438" cy="2563692"/>
          </a:xfrm>
          <a:custGeom>
            <a:avLst/>
            <a:gdLst/>
            <a:ahLst/>
            <a:cxnLst/>
            <a:rect r="r" b="b" t="t" l="l"/>
            <a:pathLst>
              <a:path h="2563692" w="2387438">
                <a:moveTo>
                  <a:pt x="0" y="0"/>
                </a:moveTo>
                <a:lnTo>
                  <a:pt x="2387438" y="0"/>
                </a:lnTo>
                <a:lnTo>
                  <a:pt x="2387438" y="2563692"/>
                </a:lnTo>
                <a:lnTo>
                  <a:pt x="0" y="25636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0027390" y="2200057"/>
            <a:ext cx="3331249" cy="3064749"/>
          </a:xfrm>
          <a:custGeom>
            <a:avLst/>
            <a:gdLst/>
            <a:ahLst/>
            <a:cxnLst/>
            <a:rect r="r" b="b" t="t" l="l"/>
            <a:pathLst>
              <a:path h="3064749" w="3331249">
                <a:moveTo>
                  <a:pt x="0" y="0"/>
                </a:moveTo>
                <a:lnTo>
                  <a:pt x="3331249" y="0"/>
                </a:lnTo>
                <a:lnTo>
                  <a:pt x="3331249" y="3064749"/>
                </a:lnTo>
                <a:lnTo>
                  <a:pt x="0" y="306474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4486850" y="3732432"/>
            <a:ext cx="2970693" cy="2851865"/>
          </a:xfrm>
          <a:custGeom>
            <a:avLst/>
            <a:gdLst/>
            <a:ahLst/>
            <a:cxnLst/>
            <a:rect r="r" b="b" t="t" l="l"/>
            <a:pathLst>
              <a:path h="2851865" w="2970693">
                <a:moveTo>
                  <a:pt x="0" y="0"/>
                </a:moveTo>
                <a:lnTo>
                  <a:pt x="2970694" y="0"/>
                </a:lnTo>
                <a:lnTo>
                  <a:pt x="2970694" y="2851865"/>
                </a:lnTo>
                <a:lnTo>
                  <a:pt x="0" y="28518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598818" y="5630330"/>
            <a:ext cx="4161334" cy="539115"/>
          </a:xfrm>
          <a:prstGeom prst="rect">
            <a:avLst/>
          </a:prstGeom>
        </p:spPr>
        <p:txBody>
          <a:bodyPr anchor="t" rtlCol="false" tIns="0" lIns="0" bIns="0" rIns="0">
            <a:spAutoFit/>
          </a:bodyPr>
          <a:lstStyle/>
          <a:p>
            <a:pPr algn="ctr">
              <a:lnSpc>
                <a:spcPts val="4409"/>
              </a:lnSpc>
            </a:pPr>
            <a:r>
              <a:rPr lang="en-US" sz="3150">
                <a:solidFill>
                  <a:srgbClr val="FFFFFF"/>
                </a:solidFill>
                <a:latin typeface="Gotham 2"/>
              </a:rPr>
              <a:t>CRITICAL THINKING</a:t>
            </a:r>
          </a:p>
        </p:txBody>
      </p:sp>
      <p:sp>
        <p:nvSpPr>
          <p:cNvPr name="TextBox 8" id="8"/>
          <p:cNvSpPr txBox="true"/>
          <p:nvPr/>
        </p:nvSpPr>
        <p:spPr>
          <a:xfrm rot="0">
            <a:off x="5103052" y="6876397"/>
            <a:ext cx="4161334" cy="539115"/>
          </a:xfrm>
          <a:prstGeom prst="rect">
            <a:avLst/>
          </a:prstGeom>
        </p:spPr>
        <p:txBody>
          <a:bodyPr anchor="t" rtlCol="false" tIns="0" lIns="0" bIns="0" rIns="0">
            <a:spAutoFit/>
          </a:bodyPr>
          <a:lstStyle/>
          <a:p>
            <a:pPr algn="ctr">
              <a:lnSpc>
                <a:spcPts val="4409"/>
              </a:lnSpc>
            </a:pPr>
            <a:r>
              <a:rPr lang="en-US" sz="3150">
                <a:solidFill>
                  <a:srgbClr val="FFFFFF"/>
                </a:solidFill>
                <a:latin typeface="Gotham 2"/>
              </a:rPr>
              <a:t>PROBLEM SOLVING</a:t>
            </a:r>
          </a:p>
        </p:txBody>
      </p:sp>
      <p:sp>
        <p:nvSpPr>
          <p:cNvPr name="TextBox 9" id="9"/>
          <p:cNvSpPr txBox="true"/>
          <p:nvPr/>
        </p:nvSpPr>
        <p:spPr>
          <a:xfrm rot="0">
            <a:off x="9612347" y="5535669"/>
            <a:ext cx="4161334" cy="539115"/>
          </a:xfrm>
          <a:prstGeom prst="rect">
            <a:avLst/>
          </a:prstGeom>
        </p:spPr>
        <p:txBody>
          <a:bodyPr anchor="t" rtlCol="false" tIns="0" lIns="0" bIns="0" rIns="0">
            <a:spAutoFit/>
          </a:bodyPr>
          <a:lstStyle/>
          <a:p>
            <a:pPr algn="ctr">
              <a:lnSpc>
                <a:spcPts val="4409"/>
              </a:lnSpc>
            </a:pPr>
            <a:r>
              <a:rPr lang="en-US" sz="3150">
                <a:solidFill>
                  <a:srgbClr val="FFFFFF"/>
                </a:solidFill>
                <a:latin typeface="Gotham 2"/>
              </a:rPr>
              <a:t>COMMUNICATION</a:t>
            </a:r>
          </a:p>
        </p:txBody>
      </p:sp>
      <p:sp>
        <p:nvSpPr>
          <p:cNvPr name="TextBox 10" id="10"/>
          <p:cNvSpPr txBox="true"/>
          <p:nvPr/>
        </p:nvSpPr>
        <p:spPr>
          <a:xfrm rot="0">
            <a:off x="12691746" y="6876397"/>
            <a:ext cx="6304459" cy="539115"/>
          </a:xfrm>
          <a:prstGeom prst="rect">
            <a:avLst/>
          </a:prstGeom>
        </p:spPr>
        <p:txBody>
          <a:bodyPr anchor="t" rtlCol="false" tIns="0" lIns="0" bIns="0" rIns="0">
            <a:spAutoFit/>
          </a:bodyPr>
          <a:lstStyle/>
          <a:p>
            <a:pPr algn="ctr">
              <a:lnSpc>
                <a:spcPts val="4409"/>
              </a:lnSpc>
            </a:pPr>
            <a:r>
              <a:rPr lang="en-US" sz="3150">
                <a:solidFill>
                  <a:srgbClr val="FFFFFF"/>
                </a:solidFill>
                <a:latin typeface="Gotham 2"/>
              </a:rPr>
              <a:t>CREATIVITY</a:t>
            </a:r>
          </a:p>
        </p:txBody>
      </p:sp>
      <p:sp>
        <p:nvSpPr>
          <p:cNvPr name="TextBox 11" id="11"/>
          <p:cNvSpPr txBox="true"/>
          <p:nvPr/>
        </p:nvSpPr>
        <p:spPr>
          <a:xfrm rot="0">
            <a:off x="893316" y="6360534"/>
            <a:ext cx="3572337" cy="2008340"/>
          </a:xfrm>
          <a:prstGeom prst="rect">
            <a:avLst/>
          </a:prstGeom>
        </p:spPr>
        <p:txBody>
          <a:bodyPr anchor="t" rtlCol="false" tIns="0" lIns="0" bIns="0" rIns="0">
            <a:spAutoFit/>
          </a:bodyPr>
          <a:lstStyle/>
          <a:p>
            <a:pPr algn="ctr">
              <a:lnSpc>
                <a:spcPts val="3189"/>
              </a:lnSpc>
              <a:spcBef>
                <a:spcPct val="0"/>
              </a:spcBef>
            </a:pPr>
            <a:r>
              <a:rPr lang="en-US" sz="2899">
                <a:solidFill>
                  <a:srgbClr val="FFFFFF"/>
                </a:solidFill>
                <a:latin typeface="Gotham 3"/>
              </a:rPr>
              <a:t>REASON EFFECTIVELY AND USE SYSTEMS THINKING</a:t>
            </a:r>
          </a:p>
        </p:txBody>
      </p:sp>
      <p:sp>
        <p:nvSpPr>
          <p:cNvPr name="TextBox 12" id="12"/>
          <p:cNvSpPr txBox="true"/>
          <p:nvPr/>
        </p:nvSpPr>
        <p:spPr>
          <a:xfrm rot="0">
            <a:off x="5230687" y="7642207"/>
            <a:ext cx="3811223" cy="1608323"/>
          </a:xfrm>
          <a:prstGeom prst="rect">
            <a:avLst/>
          </a:prstGeom>
        </p:spPr>
        <p:txBody>
          <a:bodyPr anchor="t" rtlCol="false" tIns="0" lIns="0" bIns="0" rIns="0">
            <a:spAutoFit/>
          </a:bodyPr>
          <a:lstStyle/>
          <a:p>
            <a:pPr algn="ctr">
              <a:lnSpc>
                <a:spcPts val="3189"/>
              </a:lnSpc>
              <a:spcBef>
                <a:spcPct val="0"/>
              </a:spcBef>
            </a:pPr>
            <a:r>
              <a:rPr lang="en-US" sz="2899">
                <a:solidFill>
                  <a:srgbClr val="FFFFFF"/>
                </a:solidFill>
                <a:latin typeface="Gotham 3"/>
              </a:rPr>
              <a:t>MAKE JUDGMENTS AND DECISIONS AND SOLVE PROBLEMS</a:t>
            </a:r>
          </a:p>
        </p:txBody>
      </p:sp>
      <p:sp>
        <p:nvSpPr>
          <p:cNvPr name="TextBox 13" id="13"/>
          <p:cNvSpPr txBox="true"/>
          <p:nvPr/>
        </p:nvSpPr>
        <p:spPr>
          <a:xfrm rot="0">
            <a:off x="9772277" y="6360534"/>
            <a:ext cx="3841475" cy="1208306"/>
          </a:xfrm>
          <a:prstGeom prst="rect">
            <a:avLst/>
          </a:prstGeom>
        </p:spPr>
        <p:txBody>
          <a:bodyPr anchor="t" rtlCol="false" tIns="0" lIns="0" bIns="0" rIns="0">
            <a:spAutoFit/>
          </a:bodyPr>
          <a:lstStyle/>
          <a:p>
            <a:pPr algn="ctr">
              <a:lnSpc>
                <a:spcPts val="3189"/>
              </a:lnSpc>
              <a:spcBef>
                <a:spcPct val="0"/>
              </a:spcBef>
            </a:pPr>
            <a:r>
              <a:rPr lang="en-US" sz="2899">
                <a:solidFill>
                  <a:srgbClr val="FFFFFF"/>
                </a:solidFill>
                <a:latin typeface="Gotham 3"/>
              </a:rPr>
              <a:t> COMMUNICATE CLEARLY WITH CONFIDENCE</a:t>
            </a:r>
          </a:p>
        </p:txBody>
      </p:sp>
      <p:sp>
        <p:nvSpPr>
          <p:cNvPr name="TextBox 14" id="14"/>
          <p:cNvSpPr txBox="true"/>
          <p:nvPr/>
        </p:nvSpPr>
        <p:spPr>
          <a:xfrm rot="0">
            <a:off x="13613752" y="7642207"/>
            <a:ext cx="4460448" cy="1208306"/>
          </a:xfrm>
          <a:prstGeom prst="rect">
            <a:avLst/>
          </a:prstGeom>
        </p:spPr>
        <p:txBody>
          <a:bodyPr anchor="t" rtlCol="false" tIns="0" lIns="0" bIns="0" rIns="0">
            <a:spAutoFit/>
          </a:bodyPr>
          <a:lstStyle/>
          <a:p>
            <a:pPr algn="ctr">
              <a:lnSpc>
                <a:spcPts val="3189"/>
              </a:lnSpc>
              <a:spcBef>
                <a:spcPct val="0"/>
              </a:spcBef>
            </a:pPr>
            <a:r>
              <a:rPr lang="en-US" sz="2899">
                <a:solidFill>
                  <a:srgbClr val="FFFFFF"/>
                </a:solidFill>
                <a:latin typeface="Gotham 3"/>
              </a:rPr>
              <a:t>SHOW EVIDENCE OF CREATIVTY AND INNOVATION</a:t>
            </a:r>
          </a:p>
        </p:txBody>
      </p:sp>
      <p:sp>
        <p:nvSpPr>
          <p:cNvPr name="Freeform 15" id="15"/>
          <p:cNvSpPr/>
          <p:nvPr/>
        </p:nvSpPr>
        <p:spPr>
          <a:xfrm flipH="false" flipV="false" rot="0">
            <a:off x="15405566" y="9477375"/>
            <a:ext cx="2534295" cy="588729"/>
          </a:xfrm>
          <a:custGeom>
            <a:avLst/>
            <a:gdLst/>
            <a:ahLst/>
            <a:cxnLst/>
            <a:rect r="r" b="b" t="t" l="l"/>
            <a:pathLst>
              <a:path h="588729" w="2534295">
                <a:moveTo>
                  <a:pt x="0" y="0"/>
                </a:moveTo>
                <a:lnTo>
                  <a:pt x="2534295" y="0"/>
                </a:lnTo>
                <a:lnTo>
                  <a:pt x="2534295" y="588729"/>
                </a:lnTo>
                <a:lnTo>
                  <a:pt x="0" y="588729"/>
                </a:lnTo>
                <a:lnTo>
                  <a:pt x="0" y="0"/>
                </a:lnTo>
                <a:close/>
              </a:path>
            </a:pathLst>
          </a:custGeom>
          <a:blipFill>
            <a:blip r:embed="rId10"/>
            <a:stretch>
              <a:fillRect l="0" t="0" r="0" b="0"/>
            </a:stretch>
          </a:blipFill>
        </p:spPr>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TextBox 2" id="2"/>
          <p:cNvSpPr txBox="true"/>
          <p:nvPr/>
        </p:nvSpPr>
        <p:spPr>
          <a:xfrm rot="0">
            <a:off x="1028700" y="1057275"/>
            <a:ext cx="16230600" cy="1425352"/>
          </a:xfrm>
          <a:prstGeom prst="rect">
            <a:avLst/>
          </a:prstGeom>
        </p:spPr>
        <p:txBody>
          <a:bodyPr anchor="t" rtlCol="false" tIns="0" lIns="0" bIns="0" rIns="0">
            <a:spAutoFit/>
          </a:bodyPr>
          <a:lstStyle/>
          <a:p>
            <a:pPr marL="0" indent="0" lvl="0">
              <a:lnSpc>
                <a:spcPts val="5500"/>
              </a:lnSpc>
              <a:spcBef>
                <a:spcPct val="0"/>
              </a:spcBef>
            </a:pPr>
            <a:r>
              <a:rPr lang="en-US" sz="5000">
                <a:solidFill>
                  <a:srgbClr val="FFFFFF"/>
                </a:solidFill>
                <a:latin typeface="Gotham 1 Bold"/>
              </a:rPr>
              <a:t>POWERFUL </a:t>
            </a:r>
            <a:r>
              <a:rPr lang="en-US" sz="5000">
                <a:solidFill>
                  <a:srgbClr val="F6BD16"/>
                </a:solidFill>
                <a:latin typeface="Gotham 1 Bold"/>
              </a:rPr>
              <a:t>PREP-TIME</a:t>
            </a:r>
            <a:r>
              <a:rPr lang="en-US" sz="5000">
                <a:solidFill>
                  <a:srgbClr val="FFFFFF"/>
                </a:solidFill>
                <a:latin typeface="Gotham 1 Bold"/>
              </a:rPr>
              <a:t> TIPS DURING COMPETITION... </a:t>
            </a:r>
          </a:p>
        </p:txBody>
      </p:sp>
      <p:sp>
        <p:nvSpPr>
          <p:cNvPr name="Freeform 3" id="3"/>
          <p:cNvSpPr/>
          <p:nvPr/>
        </p:nvSpPr>
        <p:spPr>
          <a:xfrm flipH="false" flipV="false" rot="-969055">
            <a:off x="4351891" y="6705300"/>
            <a:ext cx="1941497" cy="2655038"/>
          </a:xfrm>
          <a:custGeom>
            <a:avLst/>
            <a:gdLst/>
            <a:ahLst/>
            <a:cxnLst/>
            <a:rect r="r" b="b" t="t" l="l"/>
            <a:pathLst>
              <a:path h="2655038" w="1941497">
                <a:moveTo>
                  <a:pt x="0" y="0"/>
                </a:moveTo>
                <a:lnTo>
                  <a:pt x="1941496" y="0"/>
                </a:lnTo>
                <a:lnTo>
                  <a:pt x="1941496" y="2655038"/>
                </a:lnTo>
                <a:lnTo>
                  <a:pt x="0" y="26550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332440">
            <a:off x="11770525" y="6944847"/>
            <a:ext cx="2341382" cy="2425160"/>
          </a:xfrm>
          <a:custGeom>
            <a:avLst/>
            <a:gdLst/>
            <a:ahLst/>
            <a:cxnLst/>
            <a:rect r="r" b="b" t="t" l="l"/>
            <a:pathLst>
              <a:path h="2425160" w="2341382">
                <a:moveTo>
                  <a:pt x="0" y="0"/>
                </a:moveTo>
                <a:lnTo>
                  <a:pt x="2341382" y="0"/>
                </a:lnTo>
                <a:lnTo>
                  <a:pt x="2341382" y="2425160"/>
                </a:lnTo>
                <a:lnTo>
                  <a:pt x="0" y="24251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7743508" y="6712871"/>
            <a:ext cx="2800984" cy="3890255"/>
          </a:xfrm>
          <a:custGeom>
            <a:avLst/>
            <a:gdLst/>
            <a:ahLst/>
            <a:cxnLst/>
            <a:rect r="r" b="b" t="t" l="l"/>
            <a:pathLst>
              <a:path h="3890255" w="2800984">
                <a:moveTo>
                  <a:pt x="0" y="0"/>
                </a:moveTo>
                <a:lnTo>
                  <a:pt x="2800984" y="0"/>
                </a:lnTo>
                <a:lnTo>
                  <a:pt x="2800984" y="3890255"/>
                </a:lnTo>
                <a:lnTo>
                  <a:pt x="0" y="389025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1028700" y="2635456"/>
            <a:ext cx="16230600" cy="3468906"/>
          </a:xfrm>
          <a:prstGeom prst="rect">
            <a:avLst/>
          </a:prstGeom>
        </p:spPr>
        <p:txBody>
          <a:bodyPr anchor="t" rtlCol="false" tIns="0" lIns="0" bIns="0" rIns="0">
            <a:spAutoFit/>
          </a:bodyPr>
          <a:lstStyle/>
          <a:p>
            <a:pPr marL="712467" indent="-356233" lvl="1">
              <a:lnSpc>
                <a:spcPts val="4619"/>
              </a:lnSpc>
              <a:buFont typeface="Arial"/>
              <a:buChar char="•"/>
            </a:pPr>
            <a:r>
              <a:rPr lang="en-US" sz="3299">
                <a:solidFill>
                  <a:srgbClr val="FFFFFF"/>
                </a:solidFill>
                <a:latin typeface="Canva Sans"/>
              </a:rPr>
              <a:t>Read the PIs and think about what each one means</a:t>
            </a:r>
          </a:p>
          <a:p>
            <a:pPr marL="712467" indent="-356233" lvl="1">
              <a:lnSpc>
                <a:spcPts val="4619"/>
              </a:lnSpc>
              <a:buFont typeface="Arial"/>
              <a:buChar char="•"/>
            </a:pPr>
            <a:r>
              <a:rPr lang="en-US" sz="3299">
                <a:solidFill>
                  <a:srgbClr val="FFFFFF"/>
                </a:solidFill>
                <a:latin typeface="Canva Sans"/>
              </a:rPr>
              <a:t>Read the case study actively; make notes on your scratch paper where PIs could fit in</a:t>
            </a:r>
          </a:p>
          <a:p>
            <a:pPr marL="712467" indent="-356233" lvl="1">
              <a:lnSpc>
                <a:spcPts val="4619"/>
              </a:lnSpc>
              <a:buFont typeface="Arial"/>
              <a:buChar char="•"/>
            </a:pPr>
            <a:r>
              <a:rPr lang="en-US" sz="3299">
                <a:solidFill>
                  <a:srgbClr val="FFFFFF"/>
                </a:solidFill>
                <a:latin typeface="Canva Sans"/>
              </a:rPr>
              <a:t>Take time to gather your ideas and form your solution</a:t>
            </a:r>
          </a:p>
          <a:p>
            <a:pPr marL="712467" indent="-356233" lvl="1">
              <a:lnSpc>
                <a:spcPts val="4619"/>
              </a:lnSpc>
              <a:buFont typeface="Arial"/>
              <a:buChar char="•"/>
            </a:pPr>
            <a:r>
              <a:rPr lang="en-US" sz="3299">
                <a:solidFill>
                  <a:srgbClr val="FFFFFF"/>
                </a:solidFill>
                <a:latin typeface="Canva Sans"/>
              </a:rPr>
              <a:t>Create a presentation outline</a:t>
            </a:r>
            <a:r>
              <a:rPr lang="en-US" sz="3299">
                <a:solidFill>
                  <a:srgbClr val="FFFFFF"/>
                </a:solidFill>
                <a:latin typeface="Canva Sans"/>
              </a:rPr>
              <a:t>: define the PIs AND connect them with your solution/case study</a:t>
            </a:r>
          </a:p>
        </p:txBody>
      </p:sp>
      <p:sp>
        <p:nvSpPr>
          <p:cNvPr name="Freeform 7" id="7"/>
          <p:cNvSpPr/>
          <p:nvPr/>
        </p:nvSpPr>
        <p:spPr>
          <a:xfrm flipH="false" flipV="false" rot="0">
            <a:off x="15405566" y="9477375"/>
            <a:ext cx="2534295" cy="588729"/>
          </a:xfrm>
          <a:custGeom>
            <a:avLst/>
            <a:gdLst/>
            <a:ahLst/>
            <a:cxnLst/>
            <a:rect r="r" b="b" t="t" l="l"/>
            <a:pathLst>
              <a:path h="588729" w="2534295">
                <a:moveTo>
                  <a:pt x="0" y="0"/>
                </a:moveTo>
                <a:lnTo>
                  <a:pt x="2534295" y="0"/>
                </a:lnTo>
                <a:lnTo>
                  <a:pt x="2534295" y="588729"/>
                </a:lnTo>
                <a:lnTo>
                  <a:pt x="0" y="588729"/>
                </a:lnTo>
                <a:lnTo>
                  <a:pt x="0" y="0"/>
                </a:lnTo>
                <a:close/>
              </a:path>
            </a:pathLst>
          </a:custGeom>
          <a:blipFill>
            <a:blip r:embed="rId8"/>
            <a:stretch>
              <a:fillRect l="0" t="0" r="0" b="0"/>
            </a:stretch>
          </a:blipFill>
        </p:spPr>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TextBox 2" id="2"/>
          <p:cNvSpPr txBox="true"/>
          <p:nvPr/>
        </p:nvSpPr>
        <p:spPr>
          <a:xfrm rot="0">
            <a:off x="1028700" y="4124325"/>
            <a:ext cx="16230600" cy="2114550"/>
          </a:xfrm>
          <a:prstGeom prst="rect">
            <a:avLst/>
          </a:prstGeom>
        </p:spPr>
        <p:txBody>
          <a:bodyPr anchor="t" rtlCol="false" tIns="0" lIns="0" bIns="0" rIns="0">
            <a:spAutoFit/>
          </a:bodyPr>
          <a:lstStyle/>
          <a:p>
            <a:pPr algn="ctr" marL="0" indent="0" lvl="0">
              <a:lnSpc>
                <a:spcPts val="8250"/>
              </a:lnSpc>
              <a:spcBef>
                <a:spcPct val="0"/>
              </a:spcBef>
            </a:pPr>
            <a:r>
              <a:rPr lang="en-US" sz="7500">
                <a:solidFill>
                  <a:srgbClr val="FFFFFF"/>
                </a:solidFill>
                <a:latin typeface="Gotham 1 Bold"/>
              </a:rPr>
              <a:t>HOW DOES EVERYTHING CONNECT?</a:t>
            </a:r>
          </a:p>
        </p:txBody>
      </p:sp>
      <p:sp>
        <p:nvSpPr>
          <p:cNvPr name="Freeform 3" id="3"/>
          <p:cNvSpPr/>
          <p:nvPr/>
        </p:nvSpPr>
        <p:spPr>
          <a:xfrm flipH="false" flipV="false" rot="0">
            <a:off x="16296705" y="9610725"/>
            <a:ext cx="1715115" cy="398430"/>
          </a:xfrm>
          <a:custGeom>
            <a:avLst/>
            <a:gdLst/>
            <a:ahLst/>
            <a:cxnLst/>
            <a:rect r="r" b="b" t="t" l="l"/>
            <a:pathLst>
              <a:path h="398430" w="1715115">
                <a:moveTo>
                  <a:pt x="0" y="0"/>
                </a:moveTo>
                <a:lnTo>
                  <a:pt x="1715115" y="0"/>
                </a:lnTo>
                <a:lnTo>
                  <a:pt x="1715115" y="398430"/>
                </a:lnTo>
                <a:lnTo>
                  <a:pt x="0" y="398430"/>
                </a:lnTo>
                <a:lnTo>
                  <a:pt x="0" y="0"/>
                </a:lnTo>
                <a:close/>
              </a:path>
            </a:pathLst>
          </a:custGeom>
          <a:blipFill>
            <a:blip r:embed="rId2"/>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TextBox 2" id="2"/>
          <p:cNvSpPr txBox="true"/>
          <p:nvPr/>
        </p:nvSpPr>
        <p:spPr>
          <a:xfrm rot="0">
            <a:off x="4022079" y="2803525"/>
            <a:ext cx="10243843" cy="4756150"/>
          </a:xfrm>
          <a:prstGeom prst="rect">
            <a:avLst/>
          </a:prstGeom>
        </p:spPr>
        <p:txBody>
          <a:bodyPr anchor="t" rtlCol="false" tIns="0" lIns="0" bIns="0" rIns="0">
            <a:spAutoFit/>
          </a:bodyPr>
          <a:lstStyle/>
          <a:p>
            <a:pPr algn="ctr">
              <a:lnSpc>
                <a:spcPts val="9349"/>
              </a:lnSpc>
            </a:pPr>
            <a:r>
              <a:rPr lang="en-US" sz="8499">
                <a:solidFill>
                  <a:srgbClr val="FFFFFF"/>
                </a:solidFill>
                <a:latin typeface="Gotham 1 Heavy"/>
              </a:rPr>
              <a:t>SHARE OUT:</a:t>
            </a:r>
          </a:p>
          <a:p>
            <a:pPr algn="ctr" marL="0" indent="0" lvl="0">
              <a:lnSpc>
                <a:spcPts val="9349"/>
              </a:lnSpc>
            </a:pPr>
            <a:r>
              <a:rPr lang="en-US" sz="8499">
                <a:solidFill>
                  <a:srgbClr val="FFFFFF"/>
                </a:solidFill>
                <a:latin typeface="Gotham 1"/>
              </a:rPr>
              <a:t>What do you already know about role-plays?</a:t>
            </a:r>
          </a:p>
        </p:txBody>
      </p:sp>
      <p:sp>
        <p:nvSpPr>
          <p:cNvPr name="Freeform 3" id="3"/>
          <p:cNvSpPr/>
          <p:nvPr/>
        </p:nvSpPr>
        <p:spPr>
          <a:xfrm flipH="false" flipV="false" rot="-611186">
            <a:off x="1802135" y="1225830"/>
            <a:ext cx="2596065" cy="4114800"/>
          </a:xfrm>
          <a:custGeom>
            <a:avLst/>
            <a:gdLst/>
            <a:ahLst/>
            <a:cxnLst/>
            <a:rect r="r" b="b" t="t" l="l"/>
            <a:pathLst>
              <a:path h="4114800" w="2596065">
                <a:moveTo>
                  <a:pt x="0" y="0"/>
                </a:moveTo>
                <a:lnTo>
                  <a:pt x="2596065" y="0"/>
                </a:lnTo>
                <a:lnTo>
                  <a:pt x="259606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965616">
            <a:off x="14143778" y="4864305"/>
            <a:ext cx="2596065" cy="4114800"/>
          </a:xfrm>
          <a:custGeom>
            <a:avLst/>
            <a:gdLst/>
            <a:ahLst/>
            <a:cxnLst/>
            <a:rect r="r" b="b" t="t" l="l"/>
            <a:pathLst>
              <a:path h="4114800" w="2596065">
                <a:moveTo>
                  <a:pt x="0" y="0"/>
                </a:moveTo>
                <a:lnTo>
                  <a:pt x="2596065" y="0"/>
                </a:lnTo>
                <a:lnTo>
                  <a:pt x="259606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5490141" y="9423356"/>
            <a:ext cx="2521679" cy="585798"/>
          </a:xfrm>
          <a:custGeom>
            <a:avLst/>
            <a:gdLst/>
            <a:ahLst/>
            <a:cxnLst/>
            <a:rect r="r" b="b" t="t" l="l"/>
            <a:pathLst>
              <a:path h="585798" w="2521679">
                <a:moveTo>
                  <a:pt x="0" y="0"/>
                </a:moveTo>
                <a:lnTo>
                  <a:pt x="2521679" y="0"/>
                </a:lnTo>
                <a:lnTo>
                  <a:pt x="2521679" y="585799"/>
                </a:lnTo>
                <a:lnTo>
                  <a:pt x="0" y="585799"/>
                </a:lnTo>
                <a:lnTo>
                  <a:pt x="0" y="0"/>
                </a:lnTo>
                <a:close/>
              </a:path>
            </a:pathLst>
          </a:custGeom>
          <a:blipFill>
            <a:blip r:embed="rId6"/>
            <a:stretch>
              <a:fillRect l="0" t="0" r="0" b="0"/>
            </a:stretch>
          </a:blipFill>
        </p:spPr>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Freeform 2" id="2"/>
          <p:cNvSpPr/>
          <p:nvPr/>
        </p:nvSpPr>
        <p:spPr>
          <a:xfrm flipH="false" flipV="false" rot="0">
            <a:off x="8348186" y="0"/>
            <a:ext cx="9939814" cy="10287000"/>
          </a:xfrm>
          <a:custGeom>
            <a:avLst/>
            <a:gdLst/>
            <a:ahLst/>
            <a:cxnLst/>
            <a:rect r="r" b="b" t="t" l="l"/>
            <a:pathLst>
              <a:path h="10287000" w="9939814">
                <a:moveTo>
                  <a:pt x="0" y="0"/>
                </a:moveTo>
                <a:lnTo>
                  <a:pt x="9939814" y="0"/>
                </a:lnTo>
                <a:lnTo>
                  <a:pt x="9939814" y="10287000"/>
                </a:lnTo>
                <a:lnTo>
                  <a:pt x="0" y="10287000"/>
                </a:lnTo>
                <a:lnTo>
                  <a:pt x="0" y="0"/>
                </a:lnTo>
                <a:close/>
              </a:path>
            </a:pathLst>
          </a:custGeom>
          <a:blipFill>
            <a:blip r:embed="rId2">
              <a:alphaModFix amt="10999"/>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1952588"/>
            <a:ext cx="16230600" cy="464820"/>
          </a:xfrm>
          <a:prstGeom prst="rect">
            <a:avLst/>
          </a:prstGeom>
        </p:spPr>
        <p:txBody>
          <a:bodyPr anchor="t" rtlCol="false" tIns="0" lIns="0" bIns="0" rIns="0">
            <a:spAutoFit/>
          </a:bodyPr>
          <a:lstStyle/>
          <a:p>
            <a:pPr>
              <a:lnSpc>
                <a:spcPts val="3779"/>
              </a:lnSpc>
            </a:pPr>
            <a:r>
              <a:rPr lang="en-US" sz="2700">
                <a:solidFill>
                  <a:srgbClr val="FFFFFF"/>
                </a:solidFill>
                <a:latin typeface="Canva Sans"/>
              </a:rPr>
              <a:t>How to begin your Roleplay:</a:t>
            </a:r>
          </a:p>
        </p:txBody>
      </p:sp>
      <p:sp>
        <p:nvSpPr>
          <p:cNvPr name="Freeform 4" id="4"/>
          <p:cNvSpPr/>
          <p:nvPr/>
        </p:nvSpPr>
        <p:spPr>
          <a:xfrm flipH="false" flipV="false" rot="0">
            <a:off x="1532436" y="4037866"/>
            <a:ext cx="4188160" cy="2104550"/>
          </a:xfrm>
          <a:custGeom>
            <a:avLst/>
            <a:gdLst/>
            <a:ahLst/>
            <a:cxnLst/>
            <a:rect r="r" b="b" t="t" l="l"/>
            <a:pathLst>
              <a:path h="2104550" w="4188160">
                <a:moveTo>
                  <a:pt x="0" y="0"/>
                </a:moveTo>
                <a:lnTo>
                  <a:pt x="4188160" y="0"/>
                </a:lnTo>
                <a:lnTo>
                  <a:pt x="4188160" y="2104551"/>
                </a:lnTo>
                <a:lnTo>
                  <a:pt x="0" y="2104551"/>
                </a:lnTo>
                <a:lnTo>
                  <a:pt x="0" y="0"/>
                </a:lnTo>
                <a:close/>
              </a:path>
            </a:pathLst>
          </a:custGeom>
          <a:blipFill>
            <a:blip r:embed="rId4"/>
            <a:stretch>
              <a:fillRect l="0" t="0" r="0" b="0"/>
            </a:stretch>
          </a:blipFill>
        </p:spPr>
      </p:sp>
      <p:sp>
        <p:nvSpPr>
          <p:cNvPr name="Freeform 5" id="5"/>
          <p:cNvSpPr/>
          <p:nvPr/>
        </p:nvSpPr>
        <p:spPr>
          <a:xfrm flipH="false" flipV="false" rot="0">
            <a:off x="7918514" y="3611512"/>
            <a:ext cx="2981398" cy="2716799"/>
          </a:xfrm>
          <a:custGeom>
            <a:avLst/>
            <a:gdLst/>
            <a:ahLst/>
            <a:cxnLst/>
            <a:rect r="r" b="b" t="t" l="l"/>
            <a:pathLst>
              <a:path h="2716799" w="2981398">
                <a:moveTo>
                  <a:pt x="0" y="0"/>
                </a:moveTo>
                <a:lnTo>
                  <a:pt x="2981398" y="0"/>
                </a:lnTo>
                <a:lnTo>
                  <a:pt x="2981398" y="2716798"/>
                </a:lnTo>
                <a:lnTo>
                  <a:pt x="0" y="271679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3047098" y="3830587"/>
            <a:ext cx="3759197" cy="2485769"/>
          </a:xfrm>
          <a:custGeom>
            <a:avLst/>
            <a:gdLst/>
            <a:ahLst/>
            <a:cxnLst/>
            <a:rect r="r" b="b" t="t" l="l"/>
            <a:pathLst>
              <a:path h="2485769" w="3759197">
                <a:moveTo>
                  <a:pt x="0" y="0"/>
                </a:moveTo>
                <a:lnTo>
                  <a:pt x="3759197" y="0"/>
                </a:lnTo>
                <a:lnTo>
                  <a:pt x="3759197" y="2485768"/>
                </a:lnTo>
                <a:lnTo>
                  <a:pt x="0" y="248576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0">
            <a:off x="1028700" y="1057300"/>
            <a:ext cx="16230600" cy="730200"/>
          </a:xfrm>
          <a:prstGeom prst="rect">
            <a:avLst/>
          </a:prstGeom>
        </p:spPr>
        <p:txBody>
          <a:bodyPr anchor="t" rtlCol="false" tIns="0" lIns="0" bIns="0" rIns="0">
            <a:spAutoFit/>
          </a:bodyPr>
          <a:lstStyle/>
          <a:p>
            <a:pPr marL="0" indent="0" lvl="0">
              <a:lnSpc>
                <a:spcPts val="5500"/>
              </a:lnSpc>
              <a:spcBef>
                <a:spcPct val="0"/>
              </a:spcBef>
            </a:pPr>
            <a:r>
              <a:rPr lang="en-US" sz="5000">
                <a:solidFill>
                  <a:srgbClr val="FFFFFF"/>
                </a:solidFill>
                <a:latin typeface="Gotham 1 Bold"/>
              </a:rPr>
              <a:t>SUCCESSFUL ROLE-PLAY </a:t>
            </a:r>
            <a:r>
              <a:rPr lang="en-US" sz="5000">
                <a:solidFill>
                  <a:srgbClr val="F6BD16"/>
                </a:solidFill>
                <a:latin typeface="Gotham 1 Bold"/>
              </a:rPr>
              <a:t>ROADMAP</a:t>
            </a:r>
            <a:r>
              <a:rPr lang="en-US" sz="5000">
                <a:solidFill>
                  <a:srgbClr val="FFFFFF"/>
                </a:solidFill>
                <a:latin typeface="Gotham 1 Bold"/>
              </a:rPr>
              <a:t>... </a:t>
            </a:r>
          </a:p>
        </p:txBody>
      </p:sp>
      <p:sp>
        <p:nvSpPr>
          <p:cNvPr name="TextBox 8" id="8"/>
          <p:cNvSpPr txBox="true"/>
          <p:nvPr/>
        </p:nvSpPr>
        <p:spPr>
          <a:xfrm rot="0">
            <a:off x="1307912" y="6587821"/>
            <a:ext cx="4637209" cy="1695450"/>
          </a:xfrm>
          <a:prstGeom prst="rect">
            <a:avLst/>
          </a:prstGeom>
        </p:spPr>
        <p:txBody>
          <a:bodyPr anchor="t" rtlCol="false" tIns="0" lIns="0" bIns="0" rIns="0">
            <a:spAutoFit/>
          </a:bodyPr>
          <a:lstStyle/>
          <a:p>
            <a:pPr algn="ctr">
              <a:lnSpc>
                <a:spcPts val="3300"/>
              </a:lnSpc>
              <a:spcBef>
                <a:spcPct val="0"/>
              </a:spcBef>
            </a:pPr>
            <a:r>
              <a:rPr lang="en-US" sz="3000">
                <a:solidFill>
                  <a:srgbClr val="FFFFFF"/>
                </a:solidFill>
                <a:latin typeface="Gotham 1 Heavy"/>
              </a:rPr>
              <a:t>FIRM HANDSHAKE, EYE CONTACT, SMILE, THANK THE JUDGE FOR THEIR TIME</a:t>
            </a:r>
          </a:p>
        </p:txBody>
      </p:sp>
      <p:sp>
        <p:nvSpPr>
          <p:cNvPr name="TextBox 9" id="9"/>
          <p:cNvSpPr txBox="true"/>
          <p:nvPr/>
        </p:nvSpPr>
        <p:spPr>
          <a:xfrm rot="0">
            <a:off x="7035555" y="6587821"/>
            <a:ext cx="4747316" cy="2113806"/>
          </a:xfrm>
          <a:prstGeom prst="rect">
            <a:avLst/>
          </a:prstGeom>
        </p:spPr>
        <p:txBody>
          <a:bodyPr anchor="t" rtlCol="false" tIns="0" lIns="0" bIns="0" rIns="0">
            <a:spAutoFit/>
          </a:bodyPr>
          <a:lstStyle/>
          <a:p>
            <a:pPr algn="ctr">
              <a:lnSpc>
                <a:spcPts val="3300"/>
              </a:lnSpc>
              <a:spcBef>
                <a:spcPct val="0"/>
              </a:spcBef>
            </a:pPr>
            <a:r>
              <a:rPr lang="en-US" sz="3000">
                <a:solidFill>
                  <a:srgbClr val="FFFFFF"/>
                </a:solidFill>
                <a:latin typeface="Gotham 1 Heavy"/>
              </a:rPr>
              <a:t>I</a:t>
            </a:r>
            <a:r>
              <a:rPr lang="en-US" sz="3000">
                <a:solidFill>
                  <a:srgbClr val="FFFFFF"/>
                </a:solidFill>
                <a:latin typeface="Gotham 1 Heavy"/>
              </a:rPr>
              <a:t>NTRODUCE YOURSELF</a:t>
            </a:r>
          </a:p>
          <a:p>
            <a:pPr algn="ctr">
              <a:lnSpc>
                <a:spcPts val="3300"/>
              </a:lnSpc>
              <a:spcBef>
                <a:spcPct val="0"/>
              </a:spcBef>
            </a:pPr>
            <a:r>
              <a:rPr lang="en-US" sz="3000">
                <a:solidFill>
                  <a:srgbClr val="FFFFFF"/>
                </a:solidFill>
                <a:latin typeface="Gotham 1 Heavy"/>
              </a:rPr>
              <a:t>- NAME</a:t>
            </a:r>
          </a:p>
          <a:p>
            <a:pPr algn="ctr">
              <a:lnSpc>
                <a:spcPts val="3300"/>
              </a:lnSpc>
              <a:spcBef>
                <a:spcPct val="0"/>
              </a:spcBef>
            </a:pPr>
            <a:r>
              <a:rPr lang="en-US" sz="3000">
                <a:solidFill>
                  <a:srgbClr val="FFFFFF"/>
                </a:solidFill>
                <a:latin typeface="Gotham 1 Heavy"/>
              </a:rPr>
              <a:t>- POSITION</a:t>
            </a:r>
          </a:p>
          <a:p>
            <a:pPr algn="ctr">
              <a:lnSpc>
                <a:spcPts val="3300"/>
              </a:lnSpc>
              <a:spcBef>
                <a:spcPct val="0"/>
              </a:spcBef>
            </a:pPr>
            <a:r>
              <a:rPr lang="en-US" sz="3000">
                <a:solidFill>
                  <a:srgbClr val="FFFFFF"/>
                </a:solidFill>
                <a:latin typeface="Gotham 1 Heavy"/>
              </a:rPr>
              <a:t>- PURPOSE OF PRESENTATION</a:t>
            </a:r>
          </a:p>
        </p:txBody>
      </p:sp>
      <p:sp>
        <p:nvSpPr>
          <p:cNvPr name="TextBox 10" id="10"/>
          <p:cNvSpPr txBox="true"/>
          <p:nvPr/>
        </p:nvSpPr>
        <p:spPr>
          <a:xfrm rot="0">
            <a:off x="12873305" y="6587821"/>
            <a:ext cx="4106784" cy="1694855"/>
          </a:xfrm>
          <a:prstGeom prst="rect">
            <a:avLst/>
          </a:prstGeom>
        </p:spPr>
        <p:txBody>
          <a:bodyPr anchor="t" rtlCol="false" tIns="0" lIns="0" bIns="0" rIns="0">
            <a:spAutoFit/>
          </a:bodyPr>
          <a:lstStyle/>
          <a:p>
            <a:pPr algn="ctr">
              <a:lnSpc>
                <a:spcPts val="3300"/>
              </a:lnSpc>
              <a:spcBef>
                <a:spcPct val="0"/>
              </a:spcBef>
            </a:pPr>
            <a:r>
              <a:rPr lang="en-US" sz="3000">
                <a:solidFill>
                  <a:srgbClr val="FFFFFF"/>
                </a:solidFill>
                <a:latin typeface="Gotham 1 Heavy"/>
              </a:rPr>
              <a:t>SIT UP STRAIGHT, KEEP YOUR HANDS ON THE DESK </a:t>
            </a:r>
          </a:p>
          <a:p>
            <a:pPr algn="ctr">
              <a:lnSpc>
                <a:spcPts val="3300"/>
              </a:lnSpc>
              <a:spcBef>
                <a:spcPct val="0"/>
              </a:spcBef>
            </a:pPr>
            <a:r>
              <a:rPr lang="en-US" sz="3000">
                <a:solidFill>
                  <a:srgbClr val="FFFFFF"/>
                </a:solidFill>
                <a:latin typeface="Gotham 1 Heavy"/>
              </a:rPr>
              <a:t>(NOT YOUR LAP)</a:t>
            </a:r>
          </a:p>
        </p:txBody>
      </p:sp>
      <p:sp>
        <p:nvSpPr>
          <p:cNvPr name="Freeform 11" id="11"/>
          <p:cNvSpPr/>
          <p:nvPr/>
        </p:nvSpPr>
        <p:spPr>
          <a:xfrm flipH="false" flipV="false" rot="0">
            <a:off x="15405566" y="9477375"/>
            <a:ext cx="2534295" cy="588729"/>
          </a:xfrm>
          <a:custGeom>
            <a:avLst/>
            <a:gdLst/>
            <a:ahLst/>
            <a:cxnLst/>
            <a:rect r="r" b="b" t="t" l="l"/>
            <a:pathLst>
              <a:path h="588729" w="2534295">
                <a:moveTo>
                  <a:pt x="0" y="0"/>
                </a:moveTo>
                <a:lnTo>
                  <a:pt x="2534295" y="0"/>
                </a:lnTo>
                <a:lnTo>
                  <a:pt x="2534295" y="588729"/>
                </a:lnTo>
                <a:lnTo>
                  <a:pt x="0" y="588729"/>
                </a:lnTo>
                <a:lnTo>
                  <a:pt x="0" y="0"/>
                </a:lnTo>
                <a:close/>
              </a:path>
            </a:pathLst>
          </a:custGeom>
          <a:blipFill>
            <a:blip r:embed="rId9"/>
            <a:stretch>
              <a:fillRect l="0" t="0" r="0" b="0"/>
            </a:stretch>
          </a:blipFill>
        </p:spPr>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Freeform 2" id="2"/>
          <p:cNvSpPr/>
          <p:nvPr/>
        </p:nvSpPr>
        <p:spPr>
          <a:xfrm flipH="false" flipV="false" rot="0">
            <a:off x="8348186" y="0"/>
            <a:ext cx="9939814" cy="10287000"/>
          </a:xfrm>
          <a:custGeom>
            <a:avLst/>
            <a:gdLst/>
            <a:ahLst/>
            <a:cxnLst/>
            <a:rect r="r" b="b" t="t" l="l"/>
            <a:pathLst>
              <a:path h="10287000" w="9939814">
                <a:moveTo>
                  <a:pt x="0" y="0"/>
                </a:moveTo>
                <a:lnTo>
                  <a:pt x="9939814" y="0"/>
                </a:lnTo>
                <a:lnTo>
                  <a:pt x="9939814" y="10287000"/>
                </a:lnTo>
                <a:lnTo>
                  <a:pt x="0" y="10287000"/>
                </a:lnTo>
                <a:lnTo>
                  <a:pt x="0" y="0"/>
                </a:lnTo>
                <a:close/>
              </a:path>
            </a:pathLst>
          </a:custGeom>
          <a:blipFill>
            <a:blip r:embed="rId2">
              <a:alphaModFix amt="18999"/>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1952588"/>
            <a:ext cx="16230600" cy="2061210"/>
          </a:xfrm>
          <a:prstGeom prst="rect">
            <a:avLst/>
          </a:prstGeom>
        </p:spPr>
        <p:txBody>
          <a:bodyPr anchor="t" rtlCol="false" tIns="0" lIns="0" bIns="0" rIns="0">
            <a:spAutoFit/>
          </a:bodyPr>
          <a:lstStyle/>
          <a:p>
            <a:pPr>
              <a:lnSpc>
                <a:spcPts val="3779"/>
              </a:lnSpc>
            </a:pPr>
            <a:r>
              <a:rPr lang="en-US" sz="2700">
                <a:solidFill>
                  <a:srgbClr val="FFFFFF"/>
                </a:solidFill>
                <a:latin typeface="Canva Sans"/>
              </a:rPr>
              <a:t>How to transition into your main presentation:</a:t>
            </a:r>
          </a:p>
          <a:p>
            <a:pPr>
              <a:lnSpc>
                <a:spcPts val="4200"/>
              </a:lnSpc>
            </a:pPr>
          </a:p>
          <a:p>
            <a:pPr>
              <a:lnSpc>
                <a:spcPts val="4200"/>
              </a:lnSpc>
            </a:pPr>
          </a:p>
          <a:p>
            <a:pPr>
              <a:lnSpc>
                <a:spcPts val="4200"/>
              </a:lnSpc>
            </a:pPr>
          </a:p>
        </p:txBody>
      </p:sp>
      <p:sp>
        <p:nvSpPr>
          <p:cNvPr name="Freeform 4" id="4"/>
          <p:cNvSpPr/>
          <p:nvPr/>
        </p:nvSpPr>
        <p:spPr>
          <a:xfrm flipH="false" flipV="false" rot="0">
            <a:off x="2155458" y="3595535"/>
            <a:ext cx="3018531" cy="3095929"/>
          </a:xfrm>
          <a:custGeom>
            <a:avLst/>
            <a:gdLst/>
            <a:ahLst/>
            <a:cxnLst/>
            <a:rect r="r" b="b" t="t" l="l"/>
            <a:pathLst>
              <a:path h="3095929" w="3018531">
                <a:moveTo>
                  <a:pt x="0" y="0"/>
                </a:moveTo>
                <a:lnTo>
                  <a:pt x="3018531" y="0"/>
                </a:lnTo>
                <a:lnTo>
                  <a:pt x="3018531" y="3095930"/>
                </a:lnTo>
                <a:lnTo>
                  <a:pt x="0" y="309593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7667502" y="3595535"/>
            <a:ext cx="2952995" cy="2886553"/>
          </a:xfrm>
          <a:custGeom>
            <a:avLst/>
            <a:gdLst/>
            <a:ahLst/>
            <a:cxnLst/>
            <a:rect r="r" b="b" t="t" l="l"/>
            <a:pathLst>
              <a:path h="2886553" w="2952995">
                <a:moveTo>
                  <a:pt x="0" y="0"/>
                </a:moveTo>
                <a:lnTo>
                  <a:pt x="2952996" y="0"/>
                </a:lnTo>
                <a:lnTo>
                  <a:pt x="2952996" y="2886554"/>
                </a:lnTo>
                <a:lnTo>
                  <a:pt x="0" y="288655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2674137" y="3423133"/>
            <a:ext cx="3271825" cy="3440734"/>
          </a:xfrm>
          <a:custGeom>
            <a:avLst/>
            <a:gdLst/>
            <a:ahLst/>
            <a:cxnLst/>
            <a:rect r="r" b="b" t="t" l="l"/>
            <a:pathLst>
              <a:path h="3440734" w="3271825">
                <a:moveTo>
                  <a:pt x="0" y="0"/>
                </a:moveTo>
                <a:lnTo>
                  <a:pt x="3271825" y="0"/>
                </a:lnTo>
                <a:lnTo>
                  <a:pt x="3271825" y="3440734"/>
                </a:lnTo>
                <a:lnTo>
                  <a:pt x="0" y="344073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1028700" y="1057275"/>
            <a:ext cx="16230600" cy="730250"/>
          </a:xfrm>
          <a:prstGeom prst="rect">
            <a:avLst/>
          </a:prstGeom>
        </p:spPr>
        <p:txBody>
          <a:bodyPr anchor="t" rtlCol="false" tIns="0" lIns="0" bIns="0" rIns="0">
            <a:spAutoFit/>
          </a:bodyPr>
          <a:lstStyle/>
          <a:p>
            <a:pPr marL="0" indent="0" lvl="0">
              <a:lnSpc>
                <a:spcPts val="5500"/>
              </a:lnSpc>
              <a:spcBef>
                <a:spcPct val="0"/>
              </a:spcBef>
            </a:pPr>
            <a:r>
              <a:rPr lang="en-US" sz="5000">
                <a:solidFill>
                  <a:srgbClr val="FFFFFF"/>
                </a:solidFill>
                <a:latin typeface="Gotham 1 Bold"/>
              </a:rPr>
              <a:t>SUCCESSFUL ROLEPLAY </a:t>
            </a:r>
            <a:r>
              <a:rPr lang="en-US" sz="5000">
                <a:solidFill>
                  <a:srgbClr val="F6BD16"/>
                </a:solidFill>
                <a:latin typeface="Gotham 1 Bold"/>
              </a:rPr>
              <a:t>ROADMAP</a:t>
            </a:r>
            <a:r>
              <a:rPr lang="en-US" sz="5000">
                <a:solidFill>
                  <a:srgbClr val="FFFFFF"/>
                </a:solidFill>
                <a:latin typeface="Gotham 1 Bold"/>
              </a:rPr>
              <a:t>... </a:t>
            </a:r>
          </a:p>
        </p:txBody>
      </p:sp>
      <p:sp>
        <p:nvSpPr>
          <p:cNvPr name="TextBox 8" id="8"/>
          <p:cNvSpPr txBox="true"/>
          <p:nvPr/>
        </p:nvSpPr>
        <p:spPr>
          <a:xfrm rot="0">
            <a:off x="1162189" y="7194499"/>
            <a:ext cx="5005070" cy="1694855"/>
          </a:xfrm>
          <a:prstGeom prst="rect">
            <a:avLst/>
          </a:prstGeom>
        </p:spPr>
        <p:txBody>
          <a:bodyPr anchor="t" rtlCol="false" tIns="0" lIns="0" bIns="0" rIns="0">
            <a:spAutoFit/>
          </a:bodyPr>
          <a:lstStyle/>
          <a:p>
            <a:pPr algn="ctr">
              <a:lnSpc>
                <a:spcPts val="3300"/>
              </a:lnSpc>
              <a:spcBef>
                <a:spcPct val="0"/>
              </a:spcBef>
            </a:pPr>
            <a:r>
              <a:rPr lang="en-US" sz="3000">
                <a:solidFill>
                  <a:srgbClr val="FFFFFF"/>
                </a:solidFill>
                <a:latin typeface="Gotham 1 Heavy"/>
              </a:rPr>
              <a:t>WHAT WILL YOU BE TALKING ABOUT? SHOW AN AGENDA OF TALKING POINTS.</a:t>
            </a:r>
          </a:p>
        </p:txBody>
      </p:sp>
      <p:sp>
        <p:nvSpPr>
          <p:cNvPr name="TextBox 9" id="9"/>
          <p:cNvSpPr txBox="true"/>
          <p:nvPr/>
        </p:nvSpPr>
        <p:spPr>
          <a:xfrm rot="0">
            <a:off x="7099074" y="7194499"/>
            <a:ext cx="3924504" cy="1695450"/>
          </a:xfrm>
          <a:prstGeom prst="rect">
            <a:avLst/>
          </a:prstGeom>
        </p:spPr>
        <p:txBody>
          <a:bodyPr anchor="t" rtlCol="false" tIns="0" lIns="0" bIns="0" rIns="0">
            <a:spAutoFit/>
          </a:bodyPr>
          <a:lstStyle/>
          <a:p>
            <a:pPr algn="ctr">
              <a:lnSpc>
                <a:spcPts val="3300"/>
              </a:lnSpc>
              <a:spcBef>
                <a:spcPct val="0"/>
              </a:spcBef>
            </a:pPr>
            <a:r>
              <a:rPr lang="en-US" sz="3000">
                <a:solidFill>
                  <a:srgbClr val="FFFFFF"/>
                </a:solidFill>
                <a:latin typeface="Gotham 1 Heavy"/>
              </a:rPr>
              <a:t>LIST OUT ALL PIS AND THEIR CONNECTION TO THE CASE STUDY</a:t>
            </a:r>
          </a:p>
        </p:txBody>
      </p:sp>
      <p:sp>
        <p:nvSpPr>
          <p:cNvPr name="TextBox 10" id="10"/>
          <p:cNvSpPr txBox="true"/>
          <p:nvPr/>
        </p:nvSpPr>
        <p:spPr>
          <a:xfrm rot="0">
            <a:off x="12172725" y="7175449"/>
            <a:ext cx="4274648" cy="857250"/>
          </a:xfrm>
          <a:prstGeom prst="rect">
            <a:avLst/>
          </a:prstGeom>
        </p:spPr>
        <p:txBody>
          <a:bodyPr anchor="t" rtlCol="false" tIns="0" lIns="0" bIns="0" rIns="0">
            <a:spAutoFit/>
          </a:bodyPr>
          <a:lstStyle/>
          <a:p>
            <a:pPr algn="ctr">
              <a:lnSpc>
                <a:spcPts val="3300"/>
              </a:lnSpc>
              <a:spcBef>
                <a:spcPct val="0"/>
              </a:spcBef>
            </a:pPr>
            <a:r>
              <a:rPr lang="en-US" sz="3000">
                <a:solidFill>
                  <a:srgbClr val="FFFFFF"/>
                </a:solidFill>
                <a:latin typeface="Gotham 1 Heavy"/>
              </a:rPr>
              <a:t>BRIEFLY SUMMARIZE YOUR SOLUTION</a:t>
            </a:r>
          </a:p>
        </p:txBody>
      </p:sp>
      <p:sp>
        <p:nvSpPr>
          <p:cNvPr name="Freeform 11" id="11"/>
          <p:cNvSpPr/>
          <p:nvPr/>
        </p:nvSpPr>
        <p:spPr>
          <a:xfrm flipH="false" flipV="false" rot="0">
            <a:off x="15405566" y="9477375"/>
            <a:ext cx="2534295" cy="588729"/>
          </a:xfrm>
          <a:custGeom>
            <a:avLst/>
            <a:gdLst/>
            <a:ahLst/>
            <a:cxnLst/>
            <a:rect r="r" b="b" t="t" l="l"/>
            <a:pathLst>
              <a:path h="588729" w="2534295">
                <a:moveTo>
                  <a:pt x="0" y="0"/>
                </a:moveTo>
                <a:lnTo>
                  <a:pt x="2534295" y="0"/>
                </a:lnTo>
                <a:lnTo>
                  <a:pt x="2534295" y="588729"/>
                </a:lnTo>
                <a:lnTo>
                  <a:pt x="0" y="588729"/>
                </a:lnTo>
                <a:lnTo>
                  <a:pt x="0" y="0"/>
                </a:lnTo>
                <a:close/>
              </a:path>
            </a:pathLst>
          </a:custGeom>
          <a:blipFill>
            <a:blip r:embed="rId10"/>
            <a:stretch>
              <a:fillRect l="0" t="0" r="0" b="0"/>
            </a:stretch>
          </a:blipFill>
        </p:spPr>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Freeform 2" id="2"/>
          <p:cNvSpPr/>
          <p:nvPr/>
        </p:nvSpPr>
        <p:spPr>
          <a:xfrm flipH="false" flipV="false" rot="0">
            <a:off x="8348186" y="0"/>
            <a:ext cx="9939814" cy="10287000"/>
          </a:xfrm>
          <a:custGeom>
            <a:avLst/>
            <a:gdLst/>
            <a:ahLst/>
            <a:cxnLst/>
            <a:rect r="r" b="b" t="t" l="l"/>
            <a:pathLst>
              <a:path h="10287000" w="9939814">
                <a:moveTo>
                  <a:pt x="0" y="0"/>
                </a:moveTo>
                <a:lnTo>
                  <a:pt x="9939814" y="0"/>
                </a:lnTo>
                <a:lnTo>
                  <a:pt x="9939814" y="10287000"/>
                </a:lnTo>
                <a:lnTo>
                  <a:pt x="0" y="10287000"/>
                </a:lnTo>
                <a:lnTo>
                  <a:pt x="0" y="0"/>
                </a:lnTo>
                <a:close/>
              </a:path>
            </a:pathLst>
          </a:custGeom>
          <a:blipFill>
            <a:blip r:embed="rId2">
              <a:alphaModFix amt="18999"/>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1057275"/>
            <a:ext cx="16230600" cy="730250"/>
          </a:xfrm>
          <a:prstGeom prst="rect">
            <a:avLst/>
          </a:prstGeom>
        </p:spPr>
        <p:txBody>
          <a:bodyPr anchor="t" rtlCol="false" tIns="0" lIns="0" bIns="0" rIns="0">
            <a:spAutoFit/>
          </a:bodyPr>
          <a:lstStyle/>
          <a:p>
            <a:pPr marL="0" indent="0" lvl="0">
              <a:lnSpc>
                <a:spcPts val="5500"/>
              </a:lnSpc>
              <a:spcBef>
                <a:spcPct val="0"/>
              </a:spcBef>
            </a:pPr>
            <a:r>
              <a:rPr lang="en-US" sz="5000">
                <a:solidFill>
                  <a:srgbClr val="FFFFFF"/>
                </a:solidFill>
                <a:latin typeface="Gotham 1 Bold"/>
              </a:rPr>
              <a:t>SUCCESSFUL ROLEPLAY </a:t>
            </a:r>
            <a:r>
              <a:rPr lang="en-US" sz="5000">
                <a:solidFill>
                  <a:srgbClr val="F6BD01"/>
                </a:solidFill>
                <a:latin typeface="Gotham 1 Bold"/>
              </a:rPr>
              <a:t>ROADMAP </a:t>
            </a:r>
            <a:r>
              <a:rPr lang="en-US" sz="5000">
                <a:solidFill>
                  <a:srgbClr val="FFFFFF"/>
                </a:solidFill>
                <a:latin typeface="Gotham 1 Bold"/>
              </a:rPr>
              <a:t>(CONT.)</a:t>
            </a:r>
          </a:p>
        </p:txBody>
      </p:sp>
      <p:sp>
        <p:nvSpPr>
          <p:cNvPr name="Freeform 4" id="4"/>
          <p:cNvSpPr/>
          <p:nvPr/>
        </p:nvSpPr>
        <p:spPr>
          <a:xfrm flipH="false" flipV="false" rot="0">
            <a:off x="2195846" y="3881202"/>
            <a:ext cx="2270562" cy="1955522"/>
          </a:xfrm>
          <a:custGeom>
            <a:avLst/>
            <a:gdLst/>
            <a:ahLst/>
            <a:cxnLst/>
            <a:rect r="r" b="b" t="t" l="l"/>
            <a:pathLst>
              <a:path h="1955522" w="2270562">
                <a:moveTo>
                  <a:pt x="0" y="0"/>
                </a:moveTo>
                <a:lnTo>
                  <a:pt x="2270563" y="0"/>
                </a:lnTo>
                <a:lnTo>
                  <a:pt x="2270563" y="1955522"/>
                </a:lnTo>
                <a:lnTo>
                  <a:pt x="0" y="19555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8019234" y="3500934"/>
            <a:ext cx="2008923" cy="2499438"/>
          </a:xfrm>
          <a:custGeom>
            <a:avLst/>
            <a:gdLst/>
            <a:ahLst/>
            <a:cxnLst/>
            <a:rect r="r" b="b" t="t" l="l"/>
            <a:pathLst>
              <a:path h="2499438" w="2008923">
                <a:moveTo>
                  <a:pt x="0" y="0"/>
                </a:moveTo>
                <a:lnTo>
                  <a:pt x="2008923" y="0"/>
                </a:lnTo>
                <a:lnTo>
                  <a:pt x="2008923" y="2499438"/>
                </a:lnTo>
                <a:lnTo>
                  <a:pt x="0" y="24994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3577317" y="3387607"/>
            <a:ext cx="1993455" cy="2726092"/>
          </a:xfrm>
          <a:custGeom>
            <a:avLst/>
            <a:gdLst/>
            <a:ahLst/>
            <a:cxnLst/>
            <a:rect r="r" b="b" t="t" l="l"/>
            <a:pathLst>
              <a:path h="2726092" w="1993455">
                <a:moveTo>
                  <a:pt x="0" y="0"/>
                </a:moveTo>
                <a:lnTo>
                  <a:pt x="1993455" y="0"/>
                </a:lnTo>
                <a:lnTo>
                  <a:pt x="1993455" y="2726092"/>
                </a:lnTo>
                <a:lnTo>
                  <a:pt x="0" y="27260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1028700" y="1952588"/>
            <a:ext cx="16230600" cy="464820"/>
          </a:xfrm>
          <a:prstGeom prst="rect">
            <a:avLst/>
          </a:prstGeom>
        </p:spPr>
        <p:txBody>
          <a:bodyPr anchor="t" rtlCol="false" tIns="0" lIns="0" bIns="0" rIns="0">
            <a:spAutoFit/>
          </a:bodyPr>
          <a:lstStyle/>
          <a:p>
            <a:pPr>
              <a:lnSpc>
                <a:spcPts val="3779"/>
              </a:lnSpc>
            </a:pPr>
            <a:r>
              <a:rPr lang="en-US" sz="2700">
                <a:solidFill>
                  <a:srgbClr val="FFFFFF"/>
                </a:solidFill>
                <a:latin typeface="Canva Sans"/>
              </a:rPr>
              <a:t>How to achieve the Performance Indicators (PI):</a:t>
            </a:r>
          </a:p>
        </p:txBody>
      </p:sp>
      <p:sp>
        <p:nvSpPr>
          <p:cNvPr name="TextBox 8" id="8"/>
          <p:cNvSpPr txBox="true"/>
          <p:nvPr/>
        </p:nvSpPr>
        <p:spPr>
          <a:xfrm rot="0">
            <a:off x="1028700" y="6349369"/>
            <a:ext cx="4874963" cy="1275904"/>
          </a:xfrm>
          <a:prstGeom prst="rect">
            <a:avLst/>
          </a:prstGeom>
        </p:spPr>
        <p:txBody>
          <a:bodyPr anchor="t" rtlCol="false" tIns="0" lIns="0" bIns="0" rIns="0">
            <a:spAutoFit/>
          </a:bodyPr>
          <a:lstStyle/>
          <a:p>
            <a:pPr algn="ctr">
              <a:lnSpc>
                <a:spcPts val="3300"/>
              </a:lnSpc>
              <a:spcBef>
                <a:spcPct val="0"/>
              </a:spcBef>
            </a:pPr>
            <a:r>
              <a:rPr lang="en-US" sz="3000">
                <a:solidFill>
                  <a:srgbClr val="F2F2F2"/>
                </a:solidFill>
                <a:latin typeface="Gotham 1 Heavy"/>
              </a:rPr>
              <a:t>GO IN THE ORDER THAT IS PRESENTED TO YOU ON THE CASE STUDY</a:t>
            </a:r>
          </a:p>
        </p:txBody>
      </p:sp>
      <p:sp>
        <p:nvSpPr>
          <p:cNvPr name="TextBox 9" id="9"/>
          <p:cNvSpPr txBox="true"/>
          <p:nvPr/>
        </p:nvSpPr>
        <p:spPr>
          <a:xfrm rot="0">
            <a:off x="6547132" y="6349369"/>
            <a:ext cx="4953127" cy="1276350"/>
          </a:xfrm>
          <a:prstGeom prst="rect">
            <a:avLst/>
          </a:prstGeom>
        </p:spPr>
        <p:txBody>
          <a:bodyPr anchor="t" rtlCol="false" tIns="0" lIns="0" bIns="0" rIns="0">
            <a:spAutoFit/>
          </a:bodyPr>
          <a:lstStyle/>
          <a:p>
            <a:pPr algn="ctr">
              <a:lnSpc>
                <a:spcPts val="3300"/>
              </a:lnSpc>
              <a:spcBef>
                <a:spcPct val="0"/>
              </a:spcBef>
            </a:pPr>
            <a:r>
              <a:rPr lang="en-US" sz="3000">
                <a:solidFill>
                  <a:srgbClr val="F2F2F2"/>
                </a:solidFill>
                <a:latin typeface="Gotham 1 Heavy"/>
              </a:rPr>
              <a:t>WHY DOES THE PI MATTER TO THE JUDGE AND THIS CASE STUDY?</a:t>
            </a:r>
          </a:p>
        </p:txBody>
      </p:sp>
      <p:sp>
        <p:nvSpPr>
          <p:cNvPr name="TextBox 10" id="10"/>
          <p:cNvSpPr txBox="true"/>
          <p:nvPr/>
        </p:nvSpPr>
        <p:spPr>
          <a:xfrm rot="0">
            <a:off x="12143727" y="6349369"/>
            <a:ext cx="4596903" cy="1276350"/>
          </a:xfrm>
          <a:prstGeom prst="rect">
            <a:avLst/>
          </a:prstGeom>
        </p:spPr>
        <p:txBody>
          <a:bodyPr anchor="t" rtlCol="false" tIns="0" lIns="0" bIns="0" rIns="0">
            <a:spAutoFit/>
          </a:bodyPr>
          <a:lstStyle/>
          <a:p>
            <a:pPr algn="ctr">
              <a:lnSpc>
                <a:spcPts val="3300"/>
              </a:lnSpc>
              <a:spcBef>
                <a:spcPct val="0"/>
              </a:spcBef>
            </a:pPr>
            <a:r>
              <a:rPr lang="en-US" sz="3000">
                <a:solidFill>
                  <a:srgbClr val="F2F2F2"/>
                </a:solidFill>
                <a:latin typeface="Gotham 1 Heavy"/>
              </a:rPr>
              <a:t>WHEN YOU PRESENT YOUR SOLUTION - BACK IT UP USING PIS</a:t>
            </a:r>
          </a:p>
        </p:txBody>
      </p:sp>
      <p:sp>
        <p:nvSpPr>
          <p:cNvPr name="Freeform 11" id="11"/>
          <p:cNvSpPr/>
          <p:nvPr/>
        </p:nvSpPr>
        <p:spPr>
          <a:xfrm flipH="false" flipV="false" rot="0">
            <a:off x="15405566" y="9477375"/>
            <a:ext cx="2534295" cy="588729"/>
          </a:xfrm>
          <a:custGeom>
            <a:avLst/>
            <a:gdLst/>
            <a:ahLst/>
            <a:cxnLst/>
            <a:rect r="r" b="b" t="t" l="l"/>
            <a:pathLst>
              <a:path h="588729" w="2534295">
                <a:moveTo>
                  <a:pt x="0" y="0"/>
                </a:moveTo>
                <a:lnTo>
                  <a:pt x="2534295" y="0"/>
                </a:lnTo>
                <a:lnTo>
                  <a:pt x="2534295" y="588729"/>
                </a:lnTo>
                <a:lnTo>
                  <a:pt x="0" y="588729"/>
                </a:lnTo>
                <a:lnTo>
                  <a:pt x="0" y="0"/>
                </a:lnTo>
                <a:close/>
              </a:path>
            </a:pathLst>
          </a:custGeom>
          <a:blipFill>
            <a:blip r:embed="rId10"/>
            <a:stretch>
              <a:fillRect l="0" t="0" r="0" b="0"/>
            </a:stretch>
          </a:blipFill>
        </p:spPr>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Freeform 2" id="2"/>
          <p:cNvSpPr/>
          <p:nvPr/>
        </p:nvSpPr>
        <p:spPr>
          <a:xfrm flipH="false" flipV="false" rot="0">
            <a:off x="8348186" y="0"/>
            <a:ext cx="9939814" cy="10287000"/>
          </a:xfrm>
          <a:custGeom>
            <a:avLst/>
            <a:gdLst/>
            <a:ahLst/>
            <a:cxnLst/>
            <a:rect r="r" b="b" t="t" l="l"/>
            <a:pathLst>
              <a:path h="10287000" w="9939814">
                <a:moveTo>
                  <a:pt x="0" y="0"/>
                </a:moveTo>
                <a:lnTo>
                  <a:pt x="9939814" y="0"/>
                </a:lnTo>
                <a:lnTo>
                  <a:pt x="9939814" y="10287000"/>
                </a:lnTo>
                <a:lnTo>
                  <a:pt x="0" y="10287000"/>
                </a:lnTo>
                <a:lnTo>
                  <a:pt x="0" y="0"/>
                </a:lnTo>
                <a:close/>
              </a:path>
            </a:pathLst>
          </a:custGeom>
          <a:blipFill>
            <a:blip r:embed="rId2">
              <a:alphaModFix amt="18999"/>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1057275"/>
            <a:ext cx="16230600" cy="730250"/>
          </a:xfrm>
          <a:prstGeom prst="rect">
            <a:avLst/>
          </a:prstGeom>
        </p:spPr>
        <p:txBody>
          <a:bodyPr anchor="t" rtlCol="false" tIns="0" lIns="0" bIns="0" rIns="0">
            <a:spAutoFit/>
          </a:bodyPr>
          <a:lstStyle/>
          <a:p>
            <a:pPr marL="0" indent="0" lvl="0">
              <a:lnSpc>
                <a:spcPts val="5500"/>
              </a:lnSpc>
              <a:spcBef>
                <a:spcPct val="0"/>
              </a:spcBef>
            </a:pPr>
            <a:r>
              <a:rPr lang="en-US" sz="5000">
                <a:solidFill>
                  <a:srgbClr val="FFFFFF"/>
                </a:solidFill>
                <a:latin typeface="Gotham 1 Bold"/>
              </a:rPr>
              <a:t>SUCCESSFUL ROLEPLAY </a:t>
            </a:r>
            <a:r>
              <a:rPr lang="en-US" sz="5000">
                <a:solidFill>
                  <a:srgbClr val="F6BD01"/>
                </a:solidFill>
                <a:latin typeface="Gotham 1 Bold"/>
              </a:rPr>
              <a:t>ROADMAP </a:t>
            </a:r>
            <a:r>
              <a:rPr lang="en-US" sz="5000">
                <a:solidFill>
                  <a:srgbClr val="FFFFFF"/>
                </a:solidFill>
                <a:latin typeface="Gotham 1 Bold"/>
              </a:rPr>
              <a:t>(CONT.)</a:t>
            </a:r>
          </a:p>
        </p:txBody>
      </p:sp>
      <p:sp>
        <p:nvSpPr>
          <p:cNvPr name="Freeform 4" id="4"/>
          <p:cNvSpPr/>
          <p:nvPr/>
        </p:nvSpPr>
        <p:spPr>
          <a:xfrm flipH="false" flipV="false" rot="0">
            <a:off x="2617892" y="3173988"/>
            <a:ext cx="2303994" cy="2822658"/>
          </a:xfrm>
          <a:custGeom>
            <a:avLst/>
            <a:gdLst/>
            <a:ahLst/>
            <a:cxnLst/>
            <a:rect r="r" b="b" t="t" l="l"/>
            <a:pathLst>
              <a:path h="2822658" w="2303994">
                <a:moveTo>
                  <a:pt x="0" y="0"/>
                </a:moveTo>
                <a:lnTo>
                  <a:pt x="2303994" y="0"/>
                </a:lnTo>
                <a:lnTo>
                  <a:pt x="2303994" y="2822657"/>
                </a:lnTo>
                <a:lnTo>
                  <a:pt x="0" y="28226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7827993" y="3388097"/>
            <a:ext cx="2615087" cy="2608549"/>
          </a:xfrm>
          <a:custGeom>
            <a:avLst/>
            <a:gdLst/>
            <a:ahLst/>
            <a:cxnLst/>
            <a:rect r="r" b="b" t="t" l="l"/>
            <a:pathLst>
              <a:path h="2608549" w="2615087">
                <a:moveTo>
                  <a:pt x="0" y="0"/>
                </a:moveTo>
                <a:lnTo>
                  <a:pt x="2615086" y="0"/>
                </a:lnTo>
                <a:lnTo>
                  <a:pt x="2615086" y="2608548"/>
                </a:lnTo>
                <a:lnTo>
                  <a:pt x="0" y="260854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2913018" y="3262725"/>
            <a:ext cx="2904088" cy="2497516"/>
          </a:xfrm>
          <a:custGeom>
            <a:avLst/>
            <a:gdLst/>
            <a:ahLst/>
            <a:cxnLst/>
            <a:rect r="r" b="b" t="t" l="l"/>
            <a:pathLst>
              <a:path h="2497516" w="2904088">
                <a:moveTo>
                  <a:pt x="0" y="0"/>
                </a:moveTo>
                <a:lnTo>
                  <a:pt x="2904089" y="0"/>
                </a:lnTo>
                <a:lnTo>
                  <a:pt x="2904089" y="2497516"/>
                </a:lnTo>
                <a:lnTo>
                  <a:pt x="0" y="249751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1028700" y="1952588"/>
            <a:ext cx="16230600" cy="464820"/>
          </a:xfrm>
          <a:prstGeom prst="rect">
            <a:avLst/>
          </a:prstGeom>
        </p:spPr>
        <p:txBody>
          <a:bodyPr anchor="t" rtlCol="false" tIns="0" lIns="0" bIns="0" rIns="0">
            <a:spAutoFit/>
          </a:bodyPr>
          <a:lstStyle/>
          <a:p>
            <a:pPr>
              <a:lnSpc>
                <a:spcPts val="3779"/>
              </a:lnSpc>
            </a:pPr>
            <a:r>
              <a:rPr lang="en-US" sz="2700">
                <a:solidFill>
                  <a:srgbClr val="FFFFFF"/>
                </a:solidFill>
                <a:latin typeface="Canva Sans"/>
              </a:rPr>
              <a:t>Describing your Solution:</a:t>
            </a:r>
          </a:p>
        </p:txBody>
      </p:sp>
      <p:sp>
        <p:nvSpPr>
          <p:cNvPr name="TextBox 8" id="8"/>
          <p:cNvSpPr txBox="true"/>
          <p:nvPr/>
        </p:nvSpPr>
        <p:spPr>
          <a:xfrm rot="0">
            <a:off x="1852012" y="6428282"/>
            <a:ext cx="3835754" cy="1276350"/>
          </a:xfrm>
          <a:prstGeom prst="rect">
            <a:avLst/>
          </a:prstGeom>
        </p:spPr>
        <p:txBody>
          <a:bodyPr anchor="t" rtlCol="false" tIns="0" lIns="0" bIns="0" rIns="0">
            <a:spAutoFit/>
          </a:bodyPr>
          <a:lstStyle/>
          <a:p>
            <a:pPr algn="ctr">
              <a:lnSpc>
                <a:spcPts val="3300"/>
              </a:lnSpc>
              <a:spcBef>
                <a:spcPct val="0"/>
              </a:spcBef>
            </a:pPr>
            <a:r>
              <a:rPr lang="en-US" sz="3000">
                <a:solidFill>
                  <a:srgbClr val="FFFFFF"/>
                </a:solidFill>
                <a:latin typeface="Gotham 1 Heavy"/>
              </a:rPr>
              <a:t>CLEARLY EXPLAIN YOUR PROPOSED SOLUTION</a:t>
            </a:r>
          </a:p>
        </p:txBody>
      </p:sp>
      <p:sp>
        <p:nvSpPr>
          <p:cNvPr name="TextBox 9" id="9"/>
          <p:cNvSpPr txBox="true"/>
          <p:nvPr/>
        </p:nvSpPr>
        <p:spPr>
          <a:xfrm rot="0">
            <a:off x="6929597" y="6428282"/>
            <a:ext cx="4411879" cy="1695450"/>
          </a:xfrm>
          <a:prstGeom prst="rect">
            <a:avLst/>
          </a:prstGeom>
        </p:spPr>
        <p:txBody>
          <a:bodyPr anchor="t" rtlCol="false" tIns="0" lIns="0" bIns="0" rIns="0">
            <a:spAutoFit/>
          </a:bodyPr>
          <a:lstStyle/>
          <a:p>
            <a:pPr algn="ctr">
              <a:lnSpc>
                <a:spcPts val="3300"/>
              </a:lnSpc>
              <a:spcBef>
                <a:spcPct val="0"/>
              </a:spcBef>
            </a:pPr>
            <a:r>
              <a:rPr lang="en-US" sz="3000">
                <a:solidFill>
                  <a:srgbClr val="FFFFFF"/>
                </a:solidFill>
                <a:latin typeface="Gotham 1 Heavy"/>
              </a:rPr>
              <a:t>ANALYZE STAKEHOLDERS AND MULTIDIMENSIONAL CHALLENGES</a:t>
            </a:r>
          </a:p>
        </p:txBody>
      </p:sp>
      <p:sp>
        <p:nvSpPr>
          <p:cNvPr name="TextBox 10" id="10"/>
          <p:cNvSpPr txBox="true"/>
          <p:nvPr/>
        </p:nvSpPr>
        <p:spPr>
          <a:xfrm rot="0">
            <a:off x="11986624" y="6428282"/>
            <a:ext cx="4449364" cy="1276350"/>
          </a:xfrm>
          <a:prstGeom prst="rect">
            <a:avLst/>
          </a:prstGeom>
        </p:spPr>
        <p:txBody>
          <a:bodyPr anchor="t" rtlCol="false" tIns="0" lIns="0" bIns="0" rIns="0">
            <a:spAutoFit/>
          </a:bodyPr>
          <a:lstStyle/>
          <a:p>
            <a:pPr algn="ctr">
              <a:lnSpc>
                <a:spcPts val="3300"/>
              </a:lnSpc>
              <a:spcBef>
                <a:spcPct val="0"/>
              </a:spcBef>
            </a:pPr>
            <a:r>
              <a:rPr lang="en-US" sz="3000">
                <a:solidFill>
                  <a:srgbClr val="FFFFFF"/>
                </a:solidFill>
                <a:latin typeface="Gotham 1 Heavy"/>
              </a:rPr>
              <a:t>HIGHLIGHT 21ST CENTURY SKILLS SUCH AS CREATIVITY</a:t>
            </a:r>
          </a:p>
        </p:txBody>
      </p:sp>
      <p:sp>
        <p:nvSpPr>
          <p:cNvPr name="Freeform 11" id="11"/>
          <p:cNvSpPr/>
          <p:nvPr/>
        </p:nvSpPr>
        <p:spPr>
          <a:xfrm flipH="false" flipV="false" rot="0">
            <a:off x="15405566" y="9477375"/>
            <a:ext cx="2534295" cy="588729"/>
          </a:xfrm>
          <a:custGeom>
            <a:avLst/>
            <a:gdLst/>
            <a:ahLst/>
            <a:cxnLst/>
            <a:rect r="r" b="b" t="t" l="l"/>
            <a:pathLst>
              <a:path h="588729" w="2534295">
                <a:moveTo>
                  <a:pt x="0" y="0"/>
                </a:moveTo>
                <a:lnTo>
                  <a:pt x="2534295" y="0"/>
                </a:lnTo>
                <a:lnTo>
                  <a:pt x="2534295" y="588729"/>
                </a:lnTo>
                <a:lnTo>
                  <a:pt x="0" y="588729"/>
                </a:lnTo>
                <a:lnTo>
                  <a:pt x="0" y="0"/>
                </a:lnTo>
                <a:close/>
              </a:path>
            </a:pathLst>
          </a:custGeom>
          <a:blipFill>
            <a:blip r:embed="rId10"/>
            <a:stretch>
              <a:fillRect l="0" t="0" r="0" b="0"/>
            </a:stretch>
          </a:blipFill>
        </p:spPr>
      </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Freeform 2" id="2"/>
          <p:cNvSpPr/>
          <p:nvPr/>
        </p:nvSpPr>
        <p:spPr>
          <a:xfrm flipH="false" flipV="false" rot="0">
            <a:off x="8348186" y="0"/>
            <a:ext cx="9939814" cy="10287000"/>
          </a:xfrm>
          <a:custGeom>
            <a:avLst/>
            <a:gdLst/>
            <a:ahLst/>
            <a:cxnLst/>
            <a:rect r="r" b="b" t="t" l="l"/>
            <a:pathLst>
              <a:path h="10287000" w="9939814">
                <a:moveTo>
                  <a:pt x="0" y="0"/>
                </a:moveTo>
                <a:lnTo>
                  <a:pt x="9939814" y="0"/>
                </a:lnTo>
                <a:lnTo>
                  <a:pt x="9939814" y="10287000"/>
                </a:lnTo>
                <a:lnTo>
                  <a:pt x="0" y="10287000"/>
                </a:lnTo>
                <a:lnTo>
                  <a:pt x="0" y="0"/>
                </a:lnTo>
                <a:close/>
              </a:path>
            </a:pathLst>
          </a:custGeom>
          <a:blipFill>
            <a:blip r:embed="rId2">
              <a:alphaModFix amt="18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20298" y="5143500"/>
            <a:ext cx="1877378" cy="2057400"/>
          </a:xfrm>
          <a:custGeom>
            <a:avLst/>
            <a:gdLst/>
            <a:ahLst/>
            <a:cxnLst/>
            <a:rect r="r" b="b" t="t" l="l"/>
            <a:pathLst>
              <a:path h="2057400" w="1877378">
                <a:moveTo>
                  <a:pt x="0" y="0"/>
                </a:moveTo>
                <a:lnTo>
                  <a:pt x="1877377" y="0"/>
                </a:lnTo>
                <a:lnTo>
                  <a:pt x="1877377" y="2057400"/>
                </a:lnTo>
                <a:lnTo>
                  <a:pt x="0" y="20574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315100" y="4581421"/>
            <a:ext cx="2315319" cy="2476277"/>
          </a:xfrm>
          <a:custGeom>
            <a:avLst/>
            <a:gdLst/>
            <a:ahLst/>
            <a:cxnLst/>
            <a:rect r="r" b="b" t="t" l="l"/>
            <a:pathLst>
              <a:path h="2476277" w="2315319">
                <a:moveTo>
                  <a:pt x="0" y="0"/>
                </a:moveTo>
                <a:lnTo>
                  <a:pt x="2315319" y="0"/>
                </a:lnTo>
                <a:lnTo>
                  <a:pt x="2315319" y="2476278"/>
                </a:lnTo>
                <a:lnTo>
                  <a:pt x="0" y="247627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8398368" y="5035385"/>
            <a:ext cx="1287612" cy="1984758"/>
          </a:xfrm>
          <a:custGeom>
            <a:avLst/>
            <a:gdLst/>
            <a:ahLst/>
            <a:cxnLst/>
            <a:rect r="r" b="b" t="t" l="l"/>
            <a:pathLst>
              <a:path h="1984758" w="1287612">
                <a:moveTo>
                  <a:pt x="0" y="0"/>
                </a:moveTo>
                <a:lnTo>
                  <a:pt x="1287612" y="0"/>
                </a:lnTo>
                <a:lnTo>
                  <a:pt x="1287612" y="1984758"/>
                </a:lnTo>
                <a:lnTo>
                  <a:pt x="0" y="198475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0908511" y="4701136"/>
            <a:ext cx="2464487" cy="2580614"/>
          </a:xfrm>
          <a:custGeom>
            <a:avLst/>
            <a:gdLst/>
            <a:ahLst/>
            <a:cxnLst/>
            <a:rect r="r" b="b" t="t" l="l"/>
            <a:pathLst>
              <a:path h="2580614" w="2464487">
                <a:moveTo>
                  <a:pt x="0" y="0"/>
                </a:moveTo>
                <a:lnTo>
                  <a:pt x="2464487" y="0"/>
                </a:lnTo>
                <a:lnTo>
                  <a:pt x="2464487" y="2580614"/>
                </a:lnTo>
                <a:lnTo>
                  <a:pt x="0" y="258061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5405566" y="9477375"/>
            <a:ext cx="2534295" cy="588729"/>
          </a:xfrm>
          <a:custGeom>
            <a:avLst/>
            <a:gdLst/>
            <a:ahLst/>
            <a:cxnLst/>
            <a:rect r="r" b="b" t="t" l="l"/>
            <a:pathLst>
              <a:path h="588729" w="2534295">
                <a:moveTo>
                  <a:pt x="0" y="0"/>
                </a:moveTo>
                <a:lnTo>
                  <a:pt x="2534295" y="0"/>
                </a:lnTo>
                <a:lnTo>
                  <a:pt x="2534295" y="588729"/>
                </a:lnTo>
                <a:lnTo>
                  <a:pt x="0" y="588729"/>
                </a:lnTo>
                <a:lnTo>
                  <a:pt x="0" y="0"/>
                </a:lnTo>
                <a:close/>
              </a:path>
            </a:pathLst>
          </a:custGeom>
          <a:blipFill>
            <a:blip r:embed="rId12"/>
            <a:stretch>
              <a:fillRect l="0" t="0" r="0" b="0"/>
            </a:stretch>
          </a:blipFill>
        </p:spPr>
      </p:sp>
      <p:sp>
        <p:nvSpPr>
          <p:cNvPr name="Freeform 8" id="8"/>
          <p:cNvSpPr/>
          <p:nvPr/>
        </p:nvSpPr>
        <p:spPr>
          <a:xfrm flipH="false" flipV="false" rot="0">
            <a:off x="15011600" y="4723020"/>
            <a:ext cx="1844082" cy="2898360"/>
          </a:xfrm>
          <a:custGeom>
            <a:avLst/>
            <a:gdLst/>
            <a:ahLst/>
            <a:cxnLst/>
            <a:rect r="r" b="b" t="t" l="l"/>
            <a:pathLst>
              <a:path h="2898360" w="1844082">
                <a:moveTo>
                  <a:pt x="0" y="0"/>
                </a:moveTo>
                <a:lnTo>
                  <a:pt x="1844081" y="0"/>
                </a:lnTo>
                <a:lnTo>
                  <a:pt x="1844081" y="2898360"/>
                </a:lnTo>
                <a:lnTo>
                  <a:pt x="0" y="289836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9" id="9"/>
          <p:cNvSpPr txBox="true"/>
          <p:nvPr/>
        </p:nvSpPr>
        <p:spPr>
          <a:xfrm rot="0">
            <a:off x="1028700" y="1057275"/>
            <a:ext cx="16230600" cy="730250"/>
          </a:xfrm>
          <a:prstGeom prst="rect">
            <a:avLst/>
          </a:prstGeom>
        </p:spPr>
        <p:txBody>
          <a:bodyPr anchor="t" rtlCol="false" tIns="0" lIns="0" bIns="0" rIns="0">
            <a:spAutoFit/>
          </a:bodyPr>
          <a:lstStyle/>
          <a:p>
            <a:pPr marL="0" indent="0" lvl="0">
              <a:lnSpc>
                <a:spcPts val="5500"/>
              </a:lnSpc>
              <a:spcBef>
                <a:spcPct val="0"/>
              </a:spcBef>
            </a:pPr>
            <a:r>
              <a:rPr lang="en-US" sz="5000">
                <a:solidFill>
                  <a:srgbClr val="FFFFFF"/>
                </a:solidFill>
                <a:latin typeface="Gotham 1 Bold"/>
              </a:rPr>
              <a:t>SUCCESSFUL ROLEPLAY </a:t>
            </a:r>
            <a:r>
              <a:rPr lang="en-US" sz="5000">
                <a:solidFill>
                  <a:srgbClr val="F6BD01"/>
                </a:solidFill>
                <a:latin typeface="Gotham 1 Bold"/>
              </a:rPr>
              <a:t>ROADMAP </a:t>
            </a:r>
            <a:r>
              <a:rPr lang="en-US" sz="5000">
                <a:solidFill>
                  <a:srgbClr val="FFFFFF"/>
                </a:solidFill>
                <a:latin typeface="Gotham 1 Bold"/>
              </a:rPr>
              <a:t>(CONT.)</a:t>
            </a:r>
          </a:p>
        </p:txBody>
      </p:sp>
      <p:sp>
        <p:nvSpPr>
          <p:cNvPr name="TextBox 10" id="10"/>
          <p:cNvSpPr txBox="true"/>
          <p:nvPr/>
        </p:nvSpPr>
        <p:spPr>
          <a:xfrm rot="0">
            <a:off x="1028700" y="1952588"/>
            <a:ext cx="16230600" cy="464820"/>
          </a:xfrm>
          <a:prstGeom prst="rect">
            <a:avLst/>
          </a:prstGeom>
        </p:spPr>
        <p:txBody>
          <a:bodyPr anchor="t" rtlCol="false" tIns="0" lIns="0" bIns="0" rIns="0">
            <a:spAutoFit/>
          </a:bodyPr>
          <a:lstStyle/>
          <a:p>
            <a:pPr>
              <a:lnSpc>
                <a:spcPts val="3779"/>
              </a:lnSpc>
            </a:pPr>
            <a:r>
              <a:rPr lang="en-US" sz="2700">
                <a:solidFill>
                  <a:srgbClr val="FFFFFF"/>
                </a:solidFill>
                <a:latin typeface="Canva Sans"/>
              </a:rPr>
              <a:t>How to Conclude your Roleplay:</a:t>
            </a:r>
          </a:p>
        </p:txBody>
      </p:sp>
      <p:sp>
        <p:nvSpPr>
          <p:cNvPr name="TextBox 11" id="11"/>
          <p:cNvSpPr txBox="true"/>
          <p:nvPr/>
        </p:nvSpPr>
        <p:spPr>
          <a:xfrm rot="0">
            <a:off x="582363" y="3843172"/>
            <a:ext cx="3353246" cy="1099820"/>
          </a:xfrm>
          <a:prstGeom prst="rect">
            <a:avLst/>
          </a:prstGeom>
        </p:spPr>
        <p:txBody>
          <a:bodyPr anchor="t" rtlCol="false" tIns="0" lIns="0" bIns="0" rIns="0">
            <a:spAutoFit/>
          </a:bodyPr>
          <a:lstStyle/>
          <a:p>
            <a:pPr algn="ctr">
              <a:lnSpc>
                <a:spcPts val="2859"/>
              </a:lnSpc>
              <a:spcBef>
                <a:spcPct val="0"/>
              </a:spcBef>
            </a:pPr>
            <a:r>
              <a:rPr lang="en-US" sz="2599">
                <a:solidFill>
                  <a:srgbClr val="F2F2F2"/>
                </a:solidFill>
                <a:latin typeface="Gotham 1 Heavy"/>
              </a:rPr>
              <a:t>SUMMARIZE THE PIS AND YOUR SOLUTION</a:t>
            </a:r>
          </a:p>
        </p:txBody>
      </p:sp>
      <p:sp>
        <p:nvSpPr>
          <p:cNvPr name="TextBox 12" id="12"/>
          <p:cNvSpPr txBox="true"/>
          <p:nvPr/>
        </p:nvSpPr>
        <p:spPr>
          <a:xfrm rot="0">
            <a:off x="3197675" y="7534728"/>
            <a:ext cx="4636400" cy="1461323"/>
          </a:xfrm>
          <a:prstGeom prst="rect">
            <a:avLst/>
          </a:prstGeom>
        </p:spPr>
        <p:txBody>
          <a:bodyPr anchor="t" rtlCol="false" tIns="0" lIns="0" bIns="0" rIns="0">
            <a:spAutoFit/>
          </a:bodyPr>
          <a:lstStyle/>
          <a:p>
            <a:pPr algn="ctr">
              <a:lnSpc>
                <a:spcPts val="2859"/>
              </a:lnSpc>
              <a:spcBef>
                <a:spcPct val="0"/>
              </a:spcBef>
            </a:pPr>
            <a:r>
              <a:rPr lang="en-US" sz="2599">
                <a:solidFill>
                  <a:srgbClr val="F2F2F2"/>
                </a:solidFill>
                <a:latin typeface="Gotham 1 Heavy"/>
              </a:rPr>
              <a:t>MAKE A STRONG FINISH (FOR E.G. “I HOPE THIS SOLUTION ELEVATES OUR COMPANY!”</a:t>
            </a:r>
          </a:p>
        </p:txBody>
      </p:sp>
      <p:sp>
        <p:nvSpPr>
          <p:cNvPr name="TextBox 13" id="13"/>
          <p:cNvSpPr txBox="true"/>
          <p:nvPr/>
        </p:nvSpPr>
        <p:spPr>
          <a:xfrm rot="0">
            <a:off x="6630419" y="3843172"/>
            <a:ext cx="4278092" cy="1099485"/>
          </a:xfrm>
          <a:prstGeom prst="rect">
            <a:avLst/>
          </a:prstGeom>
        </p:spPr>
        <p:txBody>
          <a:bodyPr anchor="t" rtlCol="false" tIns="0" lIns="0" bIns="0" rIns="0">
            <a:spAutoFit/>
          </a:bodyPr>
          <a:lstStyle/>
          <a:p>
            <a:pPr algn="ctr">
              <a:lnSpc>
                <a:spcPts val="2859"/>
              </a:lnSpc>
              <a:spcBef>
                <a:spcPct val="0"/>
              </a:spcBef>
            </a:pPr>
            <a:r>
              <a:rPr lang="en-US" sz="2599">
                <a:solidFill>
                  <a:srgbClr val="F2F2F2"/>
                </a:solidFill>
                <a:latin typeface="Gotham 1 Heavy"/>
              </a:rPr>
              <a:t>THANK THE JUDGE FOR THEIR TIME &amp; POLITELY ASK FOR QUESTIONS</a:t>
            </a:r>
          </a:p>
        </p:txBody>
      </p:sp>
      <p:sp>
        <p:nvSpPr>
          <p:cNvPr name="TextBox 14" id="14"/>
          <p:cNvSpPr txBox="true"/>
          <p:nvPr/>
        </p:nvSpPr>
        <p:spPr>
          <a:xfrm rot="0">
            <a:off x="10384335" y="7534728"/>
            <a:ext cx="3512840" cy="1461323"/>
          </a:xfrm>
          <a:prstGeom prst="rect">
            <a:avLst/>
          </a:prstGeom>
        </p:spPr>
        <p:txBody>
          <a:bodyPr anchor="t" rtlCol="false" tIns="0" lIns="0" bIns="0" rIns="0">
            <a:spAutoFit/>
          </a:bodyPr>
          <a:lstStyle/>
          <a:p>
            <a:pPr algn="ctr">
              <a:lnSpc>
                <a:spcPts val="2859"/>
              </a:lnSpc>
              <a:spcBef>
                <a:spcPct val="0"/>
              </a:spcBef>
            </a:pPr>
            <a:r>
              <a:rPr lang="en-US" sz="2599">
                <a:solidFill>
                  <a:srgbClr val="F2F2F2"/>
                </a:solidFill>
                <a:latin typeface="Gotham 1 Heavy"/>
              </a:rPr>
              <a:t>ANSWER QUESTIONS PROMPTLY AND CONFIDENTLY</a:t>
            </a:r>
          </a:p>
        </p:txBody>
      </p:sp>
      <p:sp>
        <p:nvSpPr>
          <p:cNvPr name="TextBox 15" id="15"/>
          <p:cNvSpPr txBox="true"/>
          <p:nvPr/>
        </p:nvSpPr>
        <p:spPr>
          <a:xfrm rot="0">
            <a:off x="13604086" y="3843172"/>
            <a:ext cx="4082500" cy="375920"/>
          </a:xfrm>
          <a:prstGeom prst="rect">
            <a:avLst/>
          </a:prstGeom>
        </p:spPr>
        <p:txBody>
          <a:bodyPr anchor="t" rtlCol="false" tIns="0" lIns="0" bIns="0" rIns="0">
            <a:spAutoFit/>
          </a:bodyPr>
          <a:lstStyle/>
          <a:p>
            <a:pPr algn="ctr">
              <a:lnSpc>
                <a:spcPts val="2859"/>
              </a:lnSpc>
              <a:spcBef>
                <a:spcPct val="0"/>
              </a:spcBef>
            </a:pPr>
            <a:r>
              <a:rPr lang="en-US" sz="2599">
                <a:solidFill>
                  <a:srgbClr val="F2F2F2"/>
                </a:solidFill>
                <a:latin typeface="Gotham 1 Heavy"/>
              </a:rPr>
              <a:t>PUSH IN YOUR CHAIR</a:t>
            </a:r>
          </a:p>
        </p:txBody>
      </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Freeform 2" id="2"/>
          <p:cNvSpPr/>
          <p:nvPr/>
        </p:nvSpPr>
        <p:spPr>
          <a:xfrm flipH="false" flipV="false" rot="0">
            <a:off x="8348186" y="0"/>
            <a:ext cx="9939814" cy="10287000"/>
          </a:xfrm>
          <a:custGeom>
            <a:avLst/>
            <a:gdLst/>
            <a:ahLst/>
            <a:cxnLst/>
            <a:rect r="r" b="b" t="t" l="l"/>
            <a:pathLst>
              <a:path h="10287000" w="9939814">
                <a:moveTo>
                  <a:pt x="0" y="0"/>
                </a:moveTo>
                <a:lnTo>
                  <a:pt x="9939814" y="0"/>
                </a:lnTo>
                <a:lnTo>
                  <a:pt x="9939814" y="10287000"/>
                </a:lnTo>
                <a:lnTo>
                  <a:pt x="0" y="10287000"/>
                </a:lnTo>
                <a:lnTo>
                  <a:pt x="0" y="0"/>
                </a:lnTo>
                <a:close/>
              </a:path>
            </a:pathLst>
          </a:custGeom>
          <a:blipFill>
            <a:blip r:embed="rId2">
              <a:alphaModFix amt="18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405566" y="9477375"/>
            <a:ext cx="2534295" cy="588729"/>
          </a:xfrm>
          <a:custGeom>
            <a:avLst/>
            <a:gdLst/>
            <a:ahLst/>
            <a:cxnLst/>
            <a:rect r="r" b="b" t="t" l="l"/>
            <a:pathLst>
              <a:path h="588729" w="2534295">
                <a:moveTo>
                  <a:pt x="0" y="0"/>
                </a:moveTo>
                <a:lnTo>
                  <a:pt x="2534295" y="0"/>
                </a:lnTo>
                <a:lnTo>
                  <a:pt x="2534295" y="588729"/>
                </a:lnTo>
                <a:lnTo>
                  <a:pt x="0" y="588729"/>
                </a:lnTo>
                <a:lnTo>
                  <a:pt x="0" y="0"/>
                </a:lnTo>
                <a:close/>
              </a:path>
            </a:pathLst>
          </a:custGeom>
          <a:blipFill>
            <a:blip r:embed="rId4"/>
            <a:stretch>
              <a:fillRect l="0" t="0" r="0" b="0"/>
            </a:stretch>
          </a:blipFill>
        </p:spPr>
      </p:sp>
      <p:sp>
        <p:nvSpPr>
          <p:cNvPr name="Freeform 4" id="4"/>
          <p:cNvSpPr/>
          <p:nvPr/>
        </p:nvSpPr>
        <p:spPr>
          <a:xfrm flipH="false" flipV="false" rot="0">
            <a:off x="582363" y="4942992"/>
            <a:ext cx="2981764" cy="1945601"/>
          </a:xfrm>
          <a:custGeom>
            <a:avLst/>
            <a:gdLst/>
            <a:ahLst/>
            <a:cxnLst/>
            <a:rect r="r" b="b" t="t" l="l"/>
            <a:pathLst>
              <a:path h="1945601" w="2981764">
                <a:moveTo>
                  <a:pt x="0" y="0"/>
                </a:moveTo>
                <a:lnTo>
                  <a:pt x="2981764" y="0"/>
                </a:lnTo>
                <a:lnTo>
                  <a:pt x="2981764" y="1945601"/>
                </a:lnTo>
                <a:lnTo>
                  <a:pt x="0" y="194560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1100370" y="4800117"/>
            <a:ext cx="2217723" cy="2400783"/>
          </a:xfrm>
          <a:custGeom>
            <a:avLst/>
            <a:gdLst/>
            <a:ahLst/>
            <a:cxnLst/>
            <a:rect r="r" b="b" t="t" l="l"/>
            <a:pathLst>
              <a:path h="2400783" w="2217723">
                <a:moveTo>
                  <a:pt x="0" y="0"/>
                </a:moveTo>
                <a:lnTo>
                  <a:pt x="2217723" y="0"/>
                </a:lnTo>
                <a:lnTo>
                  <a:pt x="2217723" y="2400783"/>
                </a:lnTo>
                <a:lnTo>
                  <a:pt x="0" y="240078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4622910" y="5162067"/>
            <a:ext cx="1836599" cy="2400783"/>
          </a:xfrm>
          <a:custGeom>
            <a:avLst/>
            <a:gdLst/>
            <a:ahLst/>
            <a:cxnLst/>
            <a:rect r="r" b="b" t="t" l="l"/>
            <a:pathLst>
              <a:path h="2400783" w="1836599">
                <a:moveTo>
                  <a:pt x="0" y="0"/>
                </a:moveTo>
                <a:lnTo>
                  <a:pt x="1836599" y="0"/>
                </a:lnTo>
                <a:lnTo>
                  <a:pt x="1836599" y="2400783"/>
                </a:lnTo>
                <a:lnTo>
                  <a:pt x="0" y="240078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4353266" y="4916375"/>
            <a:ext cx="2325219" cy="2168266"/>
          </a:xfrm>
          <a:custGeom>
            <a:avLst/>
            <a:gdLst/>
            <a:ahLst/>
            <a:cxnLst/>
            <a:rect r="r" b="b" t="t" l="l"/>
            <a:pathLst>
              <a:path h="2168266" w="2325219">
                <a:moveTo>
                  <a:pt x="0" y="0"/>
                </a:moveTo>
                <a:lnTo>
                  <a:pt x="2325218" y="0"/>
                </a:lnTo>
                <a:lnTo>
                  <a:pt x="2325218" y="2168267"/>
                </a:lnTo>
                <a:lnTo>
                  <a:pt x="0" y="216826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8" id="8"/>
          <p:cNvSpPr/>
          <p:nvPr/>
        </p:nvSpPr>
        <p:spPr>
          <a:xfrm flipH="false" flipV="false" rot="0">
            <a:off x="8099451" y="5135450"/>
            <a:ext cx="1579953" cy="2677886"/>
          </a:xfrm>
          <a:custGeom>
            <a:avLst/>
            <a:gdLst/>
            <a:ahLst/>
            <a:cxnLst/>
            <a:rect r="r" b="b" t="t" l="l"/>
            <a:pathLst>
              <a:path h="2677886" w="1579953">
                <a:moveTo>
                  <a:pt x="0" y="0"/>
                </a:moveTo>
                <a:lnTo>
                  <a:pt x="1579952" y="0"/>
                </a:lnTo>
                <a:lnTo>
                  <a:pt x="1579952" y="2677886"/>
                </a:lnTo>
                <a:lnTo>
                  <a:pt x="0" y="267788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9" id="9"/>
          <p:cNvSpPr txBox="true"/>
          <p:nvPr/>
        </p:nvSpPr>
        <p:spPr>
          <a:xfrm rot="0">
            <a:off x="1028700" y="1057275"/>
            <a:ext cx="16230600" cy="730250"/>
          </a:xfrm>
          <a:prstGeom prst="rect">
            <a:avLst/>
          </a:prstGeom>
        </p:spPr>
        <p:txBody>
          <a:bodyPr anchor="t" rtlCol="false" tIns="0" lIns="0" bIns="0" rIns="0">
            <a:spAutoFit/>
          </a:bodyPr>
          <a:lstStyle/>
          <a:p>
            <a:pPr marL="0" indent="0" lvl="0">
              <a:lnSpc>
                <a:spcPts val="5500"/>
              </a:lnSpc>
              <a:spcBef>
                <a:spcPct val="0"/>
              </a:spcBef>
            </a:pPr>
            <a:r>
              <a:rPr lang="en-US" sz="5000">
                <a:solidFill>
                  <a:srgbClr val="FFFFFF"/>
                </a:solidFill>
                <a:latin typeface="Gotham 1 Heavy"/>
              </a:rPr>
              <a:t>ROLEPLAY RECAP</a:t>
            </a:r>
          </a:p>
        </p:txBody>
      </p:sp>
      <p:sp>
        <p:nvSpPr>
          <p:cNvPr name="TextBox 10" id="10"/>
          <p:cNvSpPr txBox="true"/>
          <p:nvPr/>
        </p:nvSpPr>
        <p:spPr>
          <a:xfrm rot="0">
            <a:off x="1028700" y="1952588"/>
            <a:ext cx="16230600" cy="464820"/>
          </a:xfrm>
          <a:prstGeom prst="rect">
            <a:avLst/>
          </a:prstGeom>
        </p:spPr>
        <p:txBody>
          <a:bodyPr anchor="t" rtlCol="false" tIns="0" lIns="0" bIns="0" rIns="0">
            <a:spAutoFit/>
          </a:bodyPr>
          <a:lstStyle/>
          <a:p>
            <a:pPr>
              <a:lnSpc>
                <a:spcPts val="3779"/>
              </a:lnSpc>
            </a:pPr>
            <a:r>
              <a:rPr lang="en-US" sz="2700">
                <a:solidFill>
                  <a:srgbClr val="FFFFFF"/>
                </a:solidFill>
                <a:latin typeface="Canva Sans"/>
              </a:rPr>
              <a:t>How to Conclude your Roleplay:</a:t>
            </a:r>
          </a:p>
        </p:txBody>
      </p:sp>
      <p:sp>
        <p:nvSpPr>
          <p:cNvPr name="TextBox 11" id="11"/>
          <p:cNvSpPr txBox="true"/>
          <p:nvPr/>
        </p:nvSpPr>
        <p:spPr>
          <a:xfrm rot="0">
            <a:off x="343130" y="3843172"/>
            <a:ext cx="4186354" cy="737870"/>
          </a:xfrm>
          <a:prstGeom prst="rect">
            <a:avLst/>
          </a:prstGeom>
        </p:spPr>
        <p:txBody>
          <a:bodyPr anchor="t" rtlCol="false" tIns="0" lIns="0" bIns="0" rIns="0">
            <a:spAutoFit/>
          </a:bodyPr>
          <a:lstStyle/>
          <a:p>
            <a:pPr algn="ctr">
              <a:lnSpc>
                <a:spcPts val="2859"/>
              </a:lnSpc>
            </a:pPr>
            <a:r>
              <a:rPr lang="en-US" sz="2599">
                <a:solidFill>
                  <a:srgbClr val="F2F2F2"/>
                </a:solidFill>
                <a:latin typeface="Gotham 1 Heavy"/>
              </a:rPr>
              <a:t>10 MIN PREP TIME</a:t>
            </a:r>
          </a:p>
          <a:p>
            <a:pPr algn="ctr">
              <a:lnSpc>
                <a:spcPts val="2859"/>
              </a:lnSpc>
              <a:spcBef>
                <a:spcPct val="0"/>
              </a:spcBef>
            </a:pPr>
            <a:r>
              <a:rPr lang="en-US" sz="2599">
                <a:solidFill>
                  <a:srgbClr val="F2F2F2"/>
                </a:solidFill>
                <a:latin typeface="Gotham 1 Heavy"/>
              </a:rPr>
              <a:t>10 MIN PRESENTATION</a:t>
            </a:r>
          </a:p>
        </p:txBody>
      </p:sp>
      <p:sp>
        <p:nvSpPr>
          <p:cNvPr name="TextBox 12" id="12"/>
          <p:cNvSpPr txBox="true"/>
          <p:nvPr/>
        </p:nvSpPr>
        <p:spPr>
          <a:xfrm rot="0">
            <a:off x="3197675" y="7534728"/>
            <a:ext cx="4636400" cy="737870"/>
          </a:xfrm>
          <a:prstGeom prst="rect">
            <a:avLst/>
          </a:prstGeom>
        </p:spPr>
        <p:txBody>
          <a:bodyPr anchor="t" rtlCol="false" tIns="0" lIns="0" bIns="0" rIns="0">
            <a:spAutoFit/>
          </a:bodyPr>
          <a:lstStyle/>
          <a:p>
            <a:pPr algn="ctr">
              <a:lnSpc>
                <a:spcPts val="2859"/>
              </a:lnSpc>
              <a:spcBef>
                <a:spcPct val="0"/>
              </a:spcBef>
            </a:pPr>
            <a:r>
              <a:rPr lang="en-US" sz="2599">
                <a:solidFill>
                  <a:srgbClr val="F2F2F2"/>
                </a:solidFill>
                <a:latin typeface="Gotham 1 Heavy"/>
              </a:rPr>
              <a:t>HIGHLIGHT KEY INFORMATION</a:t>
            </a:r>
          </a:p>
        </p:txBody>
      </p:sp>
      <p:sp>
        <p:nvSpPr>
          <p:cNvPr name="TextBox 13" id="13"/>
          <p:cNvSpPr txBox="true"/>
          <p:nvPr/>
        </p:nvSpPr>
        <p:spPr>
          <a:xfrm rot="0">
            <a:off x="6750381" y="3816556"/>
            <a:ext cx="4278092" cy="1099820"/>
          </a:xfrm>
          <a:prstGeom prst="rect">
            <a:avLst/>
          </a:prstGeom>
        </p:spPr>
        <p:txBody>
          <a:bodyPr anchor="t" rtlCol="false" tIns="0" lIns="0" bIns="0" rIns="0">
            <a:spAutoFit/>
          </a:bodyPr>
          <a:lstStyle/>
          <a:p>
            <a:pPr algn="ctr">
              <a:lnSpc>
                <a:spcPts val="2859"/>
              </a:lnSpc>
              <a:spcBef>
                <a:spcPct val="0"/>
              </a:spcBef>
            </a:pPr>
            <a:r>
              <a:rPr lang="en-US" sz="2599">
                <a:solidFill>
                  <a:srgbClr val="F2F2F2"/>
                </a:solidFill>
                <a:latin typeface="Gotham 1 Heavy"/>
              </a:rPr>
              <a:t>PERFORMANCE INDICATORS &amp; 21ST CENTURY SKILLS</a:t>
            </a:r>
          </a:p>
        </p:txBody>
      </p:sp>
      <p:sp>
        <p:nvSpPr>
          <p:cNvPr name="TextBox 14" id="14"/>
          <p:cNvSpPr txBox="true"/>
          <p:nvPr/>
        </p:nvSpPr>
        <p:spPr>
          <a:xfrm rot="0">
            <a:off x="10384335" y="7534728"/>
            <a:ext cx="3512840" cy="1099820"/>
          </a:xfrm>
          <a:prstGeom prst="rect">
            <a:avLst/>
          </a:prstGeom>
        </p:spPr>
        <p:txBody>
          <a:bodyPr anchor="t" rtlCol="false" tIns="0" lIns="0" bIns="0" rIns="0">
            <a:spAutoFit/>
          </a:bodyPr>
          <a:lstStyle/>
          <a:p>
            <a:pPr algn="ctr">
              <a:lnSpc>
                <a:spcPts val="2859"/>
              </a:lnSpc>
              <a:spcBef>
                <a:spcPct val="0"/>
              </a:spcBef>
            </a:pPr>
            <a:r>
              <a:rPr lang="en-US" sz="2599">
                <a:solidFill>
                  <a:srgbClr val="F2F2F2"/>
                </a:solidFill>
                <a:latin typeface="Gotham 1 Heavy"/>
              </a:rPr>
              <a:t>ADDRESS THE CHALLENGES IN THE SCENARIO</a:t>
            </a:r>
          </a:p>
        </p:txBody>
      </p:sp>
      <p:sp>
        <p:nvSpPr>
          <p:cNvPr name="TextBox 15" id="15"/>
          <p:cNvSpPr txBox="true"/>
          <p:nvPr/>
        </p:nvSpPr>
        <p:spPr>
          <a:xfrm rot="0">
            <a:off x="13604086" y="3843172"/>
            <a:ext cx="4082500" cy="1099820"/>
          </a:xfrm>
          <a:prstGeom prst="rect">
            <a:avLst/>
          </a:prstGeom>
        </p:spPr>
        <p:txBody>
          <a:bodyPr anchor="t" rtlCol="false" tIns="0" lIns="0" bIns="0" rIns="0">
            <a:spAutoFit/>
          </a:bodyPr>
          <a:lstStyle/>
          <a:p>
            <a:pPr algn="ctr">
              <a:lnSpc>
                <a:spcPts val="2859"/>
              </a:lnSpc>
              <a:spcBef>
                <a:spcPct val="0"/>
              </a:spcBef>
            </a:pPr>
            <a:r>
              <a:rPr lang="en-US" sz="2599">
                <a:solidFill>
                  <a:srgbClr val="F2F2F2"/>
                </a:solidFill>
                <a:latin typeface="Gotham 1 Heavy"/>
              </a:rPr>
              <a:t>ANSWER QUESTIONS WITH CLARITY AND CONFIDENCE</a:t>
            </a:r>
          </a:p>
        </p:txBody>
      </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Freeform 2" id="2"/>
          <p:cNvSpPr/>
          <p:nvPr/>
        </p:nvSpPr>
        <p:spPr>
          <a:xfrm flipH="false" flipV="false" rot="0">
            <a:off x="15405566" y="9477375"/>
            <a:ext cx="2534295" cy="588729"/>
          </a:xfrm>
          <a:custGeom>
            <a:avLst/>
            <a:gdLst/>
            <a:ahLst/>
            <a:cxnLst/>
            <a:rect r="r" b="b" t="t" l="l"/>
            <a:pathLst>
              <a:path h="588729" w="2534295">
                <a:moveTo>
                  <a:pt x="0" y="0"/>
                </a:moveTo>
                <a:lnTo>
                  <a:pt x="2534295" y="0"/>
                </a:lnTo>
                <a:lnTo>
                  <a:pt x="2534295" y="588729"/>
                </a:lnTo>
                <a:lnTo>
                  <a:pt x="0" y="588729"/>
                </a:lnTo>
                <a:lnTo>
                  <a:pt x="0" y="0"/>
                </a:lnTo>
                <a:close/>
              </a:path>
            </a:pathLst>
          </a:custGeom>
          <a:blipFill>
            <a:blip r:embed="rId2"/>
            <a:stretch>
              <a:fillRect l="0" t="0" r="0" b="0"/>
            </a:stretch>
          </a:blipFill>
        </p:spPr>
      </p:sp>
      <p:sp>
        <p:nvSpPr>
          <p:cNvPr name="TextBox 3" id="3"/>
          <p:cNvSpPr txBox="true"/>
          <p:nvPr/>
        </p:nvSpPr>
        <p:spPr>
          <a:xfrm rot="0">
            <a:off x="5648892" y="2911977"/>
            <a:ext cx="11377131" cy="6526104"/>
          </a:xfrm>
          <a:prstGeom prst="rect">
            <a:avLst/>
          </a:prstGeom>
        </p:spPr>
        <p:txBody>
          <a:bodyPr anchor="t" rtlCol="false" tIns="0" lIns="0" bIns="0" rIns="0">
            <a:spAutoFit/>
          </a:bodyPr>
          <a:lstStyle/>
          <a:p>
            <a:pPr>
              <a:lnSpc>
                <a:spcPts val="4287"/>
              </a:lnSpc>
            </a:pPr>
            <a:r>
              <a:rPr lang="en-US" sz="3897">
                <a:solidFill>
                  <a:srgbClr val="FFFFFF"/>
                </a:solidFill>
                <a:latin typeface="Montserrat Classic"/>
              </a:rPr>
              <a:t>Learn how to use props, advanced presentation techniques, and more on </a:t>
            </a:r>
            <a:r>
              <a:rPr lang="en-US" sz="3897">
                <a:solidFill>
                  <a:srgbClr val="FFDE17"/>
                </a:solidFill>
                <a:latin typeface="Montserrat Classic Bold"/>
              </a:rPr>
              <a:t>LearnDECA</a:t>
            </a:r>
            <a:r>
              <a:rPr lang="en-US" sz="3897">
                <a:solidFill>
                  <a:srgbClr val="FFFFFF"/>
                </a:solidFill>
                <a:latin typeface="Montserrat Classic"/>
              </a:rPr>
              <a:t>!</a:t>
            </a:r>
          </a:p>
          <a:p>
            <a:pPr>
              <a:lnSpc>
                <a:spcPts val="4287"/>
              </a:lnSpc>
            </a:pPr>
          </a:p>
          <a:p>
            <a:pPr>
              <a:lnSpc>
                <a:spcPts val="4287"/>
              </a:lnSpc>
            </a:pPr>
            <a:r>
              <a:rPr lang="en-US" sz="3897">
                <a:solidFill>
                  <a:srgbClr val="FFFFFF"/>
                </a:solidFill>
                <a:latin typeface="Montserrat Classic"/>
              </a:rPr>
              <a:t>Watch sample role-play videos and get sample role-plays on </a:t>
            </a:r>
            <a:r>
              <a:rPr lang="en-US" sz="3897">
                <a:solidFill>
                  <a:srgbClr val="3BB3FF"/>
                </a:solidFill>
                <a:latin typeface="Montserrat Classic Bold"/>
              </a:rPr>
              <a:t>DECA+</a:t>
            </a:r>
          </a:p>
          <a:p>
            <a:pPr>
              <a:lnSpc>
                <a:spcPts val="4287"/>
              </a:lnSpc>
            </a:pPr>
          </a:p>
          <a:p>
            <a:pPr>
              <a:lnSpc>
                <a:spcPts val="4287"/>
              </a:lnSpc>
            </a:pPr>
            <a:r>
              <a:rPr lang="en-US" sz="3897">
                <a:solidFill>
                  <a:srgbClr val="FFFFFF"/>
                </a:solidFill>
                <a:latin typeface="Montserrat Classic"/>
              </a:rPr>
              <a:t>Build an </a:t>
            </a:r>
            <a:r>
              <a:rPr lang="en-US" sz="3897">
                <a:solidFill>
                  <a:srgbClr val="FFDE17"/>
                </a:solidFill>
                <a:latin typeface="Montserrat Classic Bold"/>
              </a:rPr>
              <a:t>understanding of your event</a:t>
            </a:r>
            <a:r>
              <a:rPr lang="en-US" sz="3897">
                <a:solidFill>
                  <a:srgbClr val="FFFFFF"/>
                </a:solidFill>
                <a:latin typeface="Montserrat Classic"/>
              </a:rPr>
              <a:t> subject through articles, podcasts, Quizlet, etc.</a:t>
            </a:r>
          </a:p>
          <a:p>
            <a:pPr>
              <a:lnSpc>
                <a:spcPts val="4287"/>
              </a:lnSpc>
            </a:pPr>
            <a:r>
              <a:rPr lang="en-US" sz="3897">
                <a:solidFill>
                  <a:srgbClr val="F6BD01"/>
                </a:solidFill>
                <a:latin typeface="Montserrat Classic"/>
              </a:rPr>
              <a:t>--&gt; Search articles and subscribe to newsletters pertaining to the topic of your event!</a:t>
            </a:r>
          </a:p>
        </p:txBody>
      </p:sp>
      <p:grpSp>
        <p:nvGrpSpPr>
          <p:cNvPr name="Group 4" id="4"/>
          <p:cNvGrpSpPr/>
          <p:nvPr/>
        </p:nvGrpSpPr>
        <p:grpSpPr>
          <a:xfrm rot="0">
            <a:off x="1181927" y="475536"/>
            <a:ext cx="3315047" cy="3772458"/>
            <a:chOff x="0" y="0"/>
            <a:chExt cx="4420063" cy="5029944"/>
          </a:xfrm>
        </p:grpSpPr>
        <p:sp>
          <p:nvSpPr>
            <p:cNvPr name="Freeform 5" id="5"/>
            <p:cNvSpPr/>
            <p:nvPr/>
          </p:nvSpPr>
          <p:spPr>
            <a:xfrm flipH="false" flipV="false" rot="0">
              <a:off x="0" y="0"/>
              <a:ext cx="4420063" cy="5029944"/>
            </a:xfrm>
            <a:custGeom>
              <a:avLst/>
              <a:gdLst/>
              <a:ahLst/>
              <a:cxnLst/>
              <a:rect r="r" b="b" t="t" l="l"/>
              <a:pathLst>
                <a:path h="5029944" w="4420063">
                  <a:moveTo>
                    <a:pt x="0" y="0"/>
                  </a:moveTo>
                  <a:lnTo>
                    <a:pt x="4420063" y="0"/>
                  </a:lnTo>
                  <a:lnTo>
                    <a:pt x="4420063" y="5029944"/>
                  </a:lnTo>
                  <a:lnTo>
                    <a:pt x="0" y="502994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121883" y="441469"/>
              <a:ext cx="2222871" cy="1728899"/>
            </a:xfrm>
            <a:custGeom>
              <a:avLst/>
              <a:gdLst/>
              <a:ahLst/>
              <a:cxnLst/>
              <a:rect r="r" b="b" t="t" l="l"/>
              <a:pathLst>
                <a:path h="1728899" w="2222871">
                  <a:moveTo>
                    <a:pt x="0" y="0"/>
                  </a:moveTo>
                  <a:lnTo>
                    <a:pt x="2222871" y="0"/>
                  </a:lnTo>
                  <a:lnTo>
                    <a:pt x="2222871" y="1728900"/>
                  </a:lnTo>
                  <a:lnTo>
                    <a:pt x="0" y="1728900"/>
                  </a:lnTo>
                  <a:lnTo>
                    <a:pt x="0" y="0"/>
                  </a:lnTo>
                  <a:close/>
                </a:path>
              </a:pathLst>
            </a:custGeom>
            <a:blipFill>
              <a:blip r:embed="rId5"/>
              <a:stretch>
                <a:fillRect l="-17" t="0" r="-17" b="0"/>
              </a:stretch>
            </a:blipFill>
          </p:spPr>
        </p:sp>
      </p:grpSp>
      <p:sp>
        <p:nvSpPr>
          <p:cNvPr name="Freeform 7" id="7"/>
          <p:cNvSpPr/>
          <p:nvPr/>
        </p:nvSpPr>
        <p:spPr>
          <a:xfrm flipH="false" flipV="false" rot="0">
            <a:off x="618731" y="4579273"/>
            <a:ext cx="4441440" cy="2498310"/>
          </a:xfrm>
          <a:custGeom>
            <a:avLst/>
            <a:gdLst/>
            <a:ahLst/>
            <a:cxnLst/>
            <a:rect r="r" b="b" t="t" l="l"/>
            <a:pathLst>
              <a:path h="2498310" w="4441440">
                <a:moveTo>
                  <a:pt x="0" y="0"/>
                </a:moveTo>
                <a:lnTo>
                  <a:pt x="4441440" y="0"/>
                </a:lnTo>
                <a:lnTo>
                  <a:pt x="4441440" y="2498310"/>
                </a:lnTo>
                <a:lnTo>
                  <a:pt x="0" y="2498310"/>
                </a:lnTo>
                <a:lnTo>
                  <a:pt x="0" y="0"/>
                </a:lnTo>
                <a:close/>
              </a:path>
            </a:pathLst>
          </a:custGeom>
          <a:blipFill>
            <a:blip r:embed="rId6"/>
            <a:stretch>
              <a:fillRect l="0" t="0" r="0" b="0"/>
            </a:stretch>
          </a:blipFill>
        </p:spPr>
      </p:sp>
      <p:sp>
        <p:nvSpPr>
          <p:cNvPr name="Freeform 8" id="8"/>
          <p:cNvSpPr/>
          <p:nvPr/>
        </p:nvSpPr>
        <p:spPr>
          <a:xfrm flipH="false" flipV="false" rot="0">
            <a:off x="900329" y="7408863"/>
            <a:ext cx="3878244" cy="3698875"/>
          </a:xfrm>
          <a:custGeom>
            <a:avLst/>
            <a:gdLst/>
            <a:ahLst/>
            <a:cxnLst/>
            <a:rect r="r" b="b" t="t" l="l"/>
            <a:pathLst>
              <a:path h="3698875" w="3878244">
                <a:moveTo>
                  <a:pt x="0" y="0"/>
                </a:moveTo>
                <a:lnTo>
                  <a:pt x="3878244" y="0"/>
                </a:lnTo>
                <a:lnTo>
                  <a:pt x="3878244" y="3698874"/>
                </a:lnTo>
                <a:lnTo>
                  <a:pt x="0" y="369887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5648892" y="826441"/>
            <a:ext cx="11610408" cy="1570711"/>
          </a:xfrm>
          <a:prstGeom prst="rect">
            <a:avLst/>
          </a:prstGeom>
        </p:spPr>
        <p:txBody>
          <a:bodyPr anchor="t" rtlCol="false" tIns="0" lIns="0" bIns="0" rIns="0">
            <a:spAutoFit/>
          </a:bodyPr>
          <a:lstStyle/>
          <a:p>
            <a:pPr>
              <a:lnSpc>
                <a:spcPts val="6130"/>
              </a:lnSpc>
            </a:pPr>
            <a:r>
              <a:rPr lang="en-US" sz="5573">
                <a:solidFill>
                  <a:srgbClr val="FFFFFF"/>
                </a:solidFill>
                <a:latin typeface="Gotham 1 Heavy"/>
              </a:rPr>
              <a:t>HOW TO PREPARE FOR</a:t>
            </a:r>
          </a:p>
          <a:p>
            <a:pPr marL="0" indent="0" lvl="0">
              <a:lnSpc>
                <a:spcPts val="6130"/>
              </a:lnSpc>
              <a:spcBef>
                <a:spcPct val="0"/>
              </a:spcBef>
            </a:pPr>
            <a:r>
              <a:rPr lang="en-US" sz="5573">
                <a:solidFill>
                  <a:srgbClr val="FFFFFF"/>
                </a:solidFill>
                <a:latin typeface="Gotham 1 Heavy"/>
              </a:rPr>
              <a:t>AREA CONFERENCE</a:t>
            </a:r>
          </a:p>
        </p:txBody>
      </p:sp>
    </p:spTree>
  </p:cSld>
  <p:clrMapOvr>
    <a:masterClrMapping/>
  </p:clrMapOvr>
</p:sld>
</file>

<file path=ppt/slides/slide47.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Freeform 2" id="2"/>
          <p:cNvSpPr/>
          <p:nvPr/>
        </p:nvSpPr>
        <p:spPr>
          <a:xfrm flipH="false" flipV="false" rot="0">
            <a:off x="8391815" y="3035213"/>
            <a:ext cx="7505119" cy="5497500"/>
          </a:xfrm>
          <a:custGeom>
            <a:avLst/>
            <a:gdLst/>
            <a:ahLst/>
            <a:cxnLst/>
            <a:rect r="r" b="b" t="t" l="l"/>
            <a:pathLst>
              <a:path h="5497500" w="7505119">
                <a:moveTo>
                  <a:pt x="0" y="0"/>
                </a:moveTo>
                <a:lnTo>
                  <a:pt x="7505120" y="0"/>
                </a:lnTo>
                <a:lnTo>
                  <a:pt x="7505120" y="5497500"/>
                </a:lnTo>
                <a:lnTo>
                  <a:pt x="0" y="5497500"/>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405566" y="9477375"/>
            <a:ext cx="2534295" cy="588729"/>
          </a:xfrm>
          <a:custGeom>
            <a:avLst/>
            <a:gdLst/>
            <a:ahLst/>
            <a:cxnLst/>
            <a:rect r="r" b="b" t="t" l="l"/>
            <a:pathLst>
              <a:path h="588729" w="2534295">
                <a:moveTo>
                  <a:pt x="0" y="0"/>
                </a:moveTo>
                <a:lnTo>
                  <a:pt x="2534295" y="0"/>
                </a:lnTo>
                <a:lnTo>
                  <a:pt x="2534295" y="588729"/>
                </a:lnTo>
                <a:lnTo>
                  <a:pt x="0" y="588729"/>
                </a:lnTo>
                <a:lnTo>
                  <a:pt x="0" y="0"/>
                </a:lnTo>
                <a:close/>
              </a:path>
            </a:pathLst>
          </a:custGeom>
          <a:blipFill>
            <a:blip r:embed="rId4"/>
            <a:stretch>
              <a:fillRect l="0" t="0" r="0" b="0"/>
            </a:stretch>
          </a:blipFill>
        </p:spPr>
      </p:sp>
      <p:sp>
        <p:nvSpPr>
          <p:cNvPr name="TextBox 4" id="4"/>
          <p:cNvSpPr txBox="true"/>
          <p:nvPr/>
        </p:nvSpPr>
        <p:spPr>
          <a:xfrm rot="0">
            <a:off x="4029075" y="5252151"/>
            <a:ext cx="16230600" cy="1139823"/>
          </a:xfrm>
          <a:prstGeom prst="rect">
            <a:avLst/>
          </a:prstGeom>
        </p:spPr>
        <p:txBody>
          <a:bodyPr anchor="t" rtlCol="false" tIns="0" lIns="0" bIns="0" rIns="0">
            <a:spAutoFit/>
          </a:bodyPr>
          <a:lstStyle/>
          <a:p>
            <a:pPr algn="ctr" marL="0" indent="0" lvl="0">
              <a:lnSpc>
                <a:spcPts val="8799"/>
              </a:lnSpc>
              <a:spcBef>
                <a:spcPct val="0"/>
              </a:spcBef>
            </a:pPr>
            <a:r>
              <a:rPr lang="en-US" sz="7999">
                <a:solidFill>
                  <a:srgbClr val="FFFFFF"/>
                </a:solidFill>
                <a:latin typeface="Gotham 1 Heavy"/>
              </a:rPr>
              <a:t>QUESTIONS?</a:t>
            </a:r>
          </a:p>
        </p:txBody>
      </p:sp>
      <p:grpSp>
        <p:nvGrpSpPr>
          <p:cNvPr name="Group 5" id="5"/>
          <p:cNvGrpSpPr/>
          <p:nvPr/>
        </p:nvGrpSpPr>
        <p:grpSpPr>
          <a:xfrm rot="0">
            <a:off x="1590530" y="926926"/>
            <a:ext cx="6229785" cy="4216574"/>
            <a:chOff x="0" y="0"/>
            <a:chExt cx="8306380" cy="5622098"/>
          </a:xfrm>
        </p:grpSpPr>
        <p:sp>
          <p:nvSpPr>
            <p:cNvPr name="TextBox 6" id="6"/>
            <p:cNvSpPr txBox="true"/>
            <p:nvPr/>
          </p:nvSpPr>
          <p:spPr>
            <a:xfrm rot="-592460">
              <a:off x="184685" y="889886"/>
              <a:ext cx="7844180" cy="2376181"/>
            </a:xfrm>
            <a:prstGeom prst="rect">
              <a:avLst/>
            </a:prstGeom>
          </p:spPr>
          <p:txBody>
            <a:bodyPr anchor="t" rtlCol="false" tIns="0" lIns="0" bIns="0" rIns="0">
              <a:spAutoFit/>
            </a:bodyPr>
            <a:lstStyle/>
            <a:p>
              <a:pPr algn="ctr">
                <a:lnSpc>
                  <a:spcPts val="12919"/>
                </a:lnSpc>
                <a:spcBef>
                  <a:spcPct val="0"/>
                </a:spcBef>
              </a:pPr>
              <a:r>
                <a:rPr lang="en-US" sz="12919">
                  <a:solidFill>
                    <a:srgbClr val="F6F3E4"/>
                  </a:solidFill>
                  <a:latin typeface="Bukhari Script Bold"/>
                </a:rPr>
                <a:t>Thank</a:t>
              </a:r>
            </a:p>
          </p:txBody>
        </p:sp>
        <p:sp>
          <p:nvSpPr>
            <p:cNvPr name="TextBox 7" id="7"/>
            <p:cNvSpPr txBox="true"/>
            <p:nvPr/>
          </p:nvSpPr>
          <p:spPr>
            <a:xfrm rot="-515361">
              <a:off x="1031696" y="2958404"/>
              <a:ext cx="7153758" cy="2141654"/>
            </a:xfrm>
            <a:prstGeom prst="rect">
              <a:avLst/>
            </a:prstGeom>
          </p:spPr>
          <p:txBody>
            <a:bodyPr anchor="t" rtlCol="false" tIns="0" lIns="0" bIns="0" rIns="0">
              <a:spAutoFit/>
            </a:bodyPr>
            <a:lstStyle/>
            <a:p>
              <a:pPr algn="ctr">
                <a:lnSpc>
                  <a:spcPts val="11627"/>
                </a:lnSpc>
                <a:spcBef>
                  <a:spcPct val="0"/>
                </a:spcBef>
              </a:pPr>
              <a:r>
                <a:rPr lang="en-US" sz="11627">
                  <a:solidFill>
                    <a:srgbClr val="F6F3E4"/>
                  </a:solidFill>
                  <a:latin typeface="Bukhari Script Bold"/>
                </a:rPr>
                <a:t>you!</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Freeform 2" id="2"/>
          <p:cNvSpPr/>
          <p:nvPr/>
        </p:nvSpPr>
        <p:spPr>
          <a:xfrm flipH="false" flipV="false" rot="0">
            <a:off x="14015384" y="2494853"/>
            <a:ext cx="3378485" cy="6561415"/>
          </a:xfrm>
          <a:custGeom>
            <a:avLst/>
            <a:gdLst/>
            <a:ahLst/>
            <a:cxnLst/>
            <a:rect r="r" b="b" t="t" l="l"/>
            <a:pathLst>
              <a:path h="6561415" w="3378485">
                <a:moveTo>
                  <a:pt x="0" y="0"/>
                </a:moveTo>
                <a:lnTo>
                  <a:pt x="3378485" y="0"/>
                </a:lnTo>
                <a:lnTo>
                  <a:pt x="3378485" y="6561415"/>
                </a:lnTo>
                <a:lnTo>
                  <a:pt x="0" y="6561415"/>
                </a:lnTo>
                <a:lnTo>
                  <a:pt x="0" y="0"/>
                </a:lnTo>
                <a:close/>
              </a:path>
            </a:pathLst>
          </a:custGeom>
          <a:blipFill>
            <a:blip r:embed="rId2">
              <a:extLst>
                <a:ext uri="{96DAC541-7B7A-43D3-8B79-37D633B846F1}">
                  <asvg:svgBlip xmlns:asvg="http://schemas.microsoft.com/office/drawing/2016/SVG/main" r:embed="rId3"/>
                </a:ext>
              </a:extLst>
            </a:blip>
            <a:stretch>
              <a:fillRect l="0" t="0" r="0" b="-87237"/>
            </a:stretch>
          </a:blipFill>
        </p:spPr>
      </p:sp>
      <p:sp>
        <p:nvSpPr>
          <p:cNvPr name="Freeform 3" id="3"/>
          <p:cNvSpPr/>
          <p:nvPr/>
        </p:nvSpPr>
        <p:spPr>
          <a:xfrm flipH="false" flipV="false" rot="0">
            <a:off x="15405566" y="9477375"/>
            <a:ext cx="2534295" cy="588729"/>
          </a:xfrm>
          <a:custGeom>
            <a:avLst/>
            <a:gdLst/>
            <a:ahLst/>
            <a:cxnLst/>
            <a:rect r="r" b="b" t="t" l="l"/>
            <a:pathLst>
              <a:path h="588729" w="2534295">
                <a:moveTo>
                  <a:pt x="0" y="0"/>
                </a:moveTo>
                <a:lnTo>
                  <a:pt x="2534295" y="0"/>
                </a:lnTo>
                <a:lnTo>
                  <a:pt x="2534295" y="588729"/>
                </a:lnTo>
                <a:lnTo>
                  <a:pt x="0" y="588729"/>
                </a:lnTo>
                <a:lnTo>
                  <a:pt x="0" y="0"/>
                </a:lnTo>
                <a:close/>
              </a:path>
            </a:pathLst>
          </a:custGeom>
          <a:blipFill>
            <a:blip r:embed="rId4"/>
            <a:stretch>
              <a:fillRect l="0" t="0" r="0" b="0"/>
            </a:stretch>
          </a:blipFill>
        </p:spPr>
      </p:sp>
      <p:sp>
        <p:nvSpPr>
          <p:cNvPr name="TextBox 4" id="4"/>
          <p:cNvSpPr txBox="true"/>
          <p:nvPr/>
        </p:nvSpPr>
        <p:spPr>
          <a:xfrm rot="0">
            <a:off x="1028700" y="2553970"/>
            <a:ext cx="12824343" cy="4073414"/>
          </a:xfrm>
          <a:prstGeom prst="rect">
            <a:avLst/>
          </a:prstGeom>
        </p:spPr>
        <p:txBody>
          <a:bodyPr anchor="t" rtlCol="false" tIns="0" lIns="0" bIns="0" rIns="0">
            <a:spAutoFit/>
          </a:bodyPr>
          <a:lstStyle/>
          <a:p>
            <a:pPr marL="998781" indent="-499390" lvl="1">
              <a:lnSpc>
                <a:spcPts val="6476"/>
              </a:lnSpc>
              <a:buFont typeface="Arial"/>
              <a:buChar char="•"/>
            </a:pPr>
            <a:r>
              <a:rPr lang="en-US" sz="4626">
                <a:solidFill>
                  <a:srgbClr val="FFFFFF"/>
                </a:solidFill>
                <a:latin typeface="Montserrat Classic"/>
              </a:rPr>
              <a:t>Scenarios set in specialized career areas</a:t>
            </a:r>
          </a:p>
          <a:p>
            <a:pPr marL="998781" indent="-499390" lvl="1">
              <a:lnSpc>
                <a:spcPts val="6476"/>
              </a:lnSpc>
              <a:buFont typeface="Arial"/>
              <a:buChar char="•"/>
            </a:pPr>
            <a:r>
              <a:rPr lang="en-US" sz="4626">
                <a:solidFill>
                  <a:srgbClr val="FFFFFF"/>
                </a:solidFill>
                <a:latin typeface="Montserrat Classic"/>
              </a:rPr>
              <a:t>Deliver presentation based on scenario to judge</a:t>
            </a:r>
          </a:p>
          <a:p>
            <a:pPr marL="998781" indent="-499390" lvl="1">
              <a:lnSpc>
                <a:spcPts val="6476"/>
              </a:lnSpc>
              <a:buFont typeface="Arial"/>
              <a:buChar char="•"/>
            </a:pPr>
            <a:r>
              <a:rPr lang="en-US" sz="4626">
                <a:solidFill>
                  <a:srgbClr val="FFFFFF"/>
                </a:solidFill>
                <a:latin typeface="Montserrat Classic"/>
              </a:rPr>
              <a:t>Winners selected based on cluster exam &amp; role-play score</a:t>
            </a:r>
          </a:p>
        </p:txBody>
      </p:sp>
      <p:grpSp>
        <p:nvGrpSpPr>
          <p:cNvPr name="Group 5" id="5"/>
          <p:cNvGrpSpPr/>
          <p:nvPr/>
        </p:nvGrpSpPr>
        <p:grpSpPr>
          <a:xfrm rot="0">
            <a:off x="1277888" y="7089346"/>
            <a:ext cx="9076369" cy="1200275"/>
            <a:chOff x="0" y="0"/>
            <a:chExt cx="2390484" cy="316122"/>
          </a:xfrm>
        </p:grpSpPr>
        <p:sp>
          <p:nvSpPr>
            <p:cNvPr name="Freeform 6" id="6"/>
            <p:cNvSpPr/>
            <p:nvPr/>
          </p:nvSpPr>
          <p:spPr>
            <a:xfrm flipH="false" flipV="false" rot="0">
              <a:off x="0" y="0"/>
              <a:ext cx="2390484" cy="316122"/>
            </a:xfrm>
            <a:custGeom>
              <a:avLst/>
              <a:gdLst/>
              <a:ahLst/>
              <a:cxnLst/>
              <a:rect r="r" b="b" t="t" l="l"/>
              <a:pathLst>
                <a:path h="316122" w="2390484">
                  <a:moveTo>
                    <a:pt x="43502" y="0"/>
                  </a:moveTo>
                  <a:lnTo>
                    <a:pt x="2346982" y="0"/>
                  </a:lnTo>
                  <a:cubicBezTo>
                    <a:pt x="2358520" y="0"/>
                    <a:pt x="2369584" y="4583"/>
                    <a:pt x="2377743" y="12741"/>
                  </a:cubicBezTo>
                  <a:cubicBezTo>
                    <a:pt x="2385901" y="20900"/>
                    <a:pt x="2390484" y="31964"/>
                    <a:pt x="2390484" y="43502"/>
                  </a:cubicBezTo>
                  <a:lnTo>
                    <a:pt x="2390484" y="272620"/>
                  </a:lnTo>
                  <a:cubicBezTo>
                    <a:pt x="2390484" y="296645"/>
                    <a:pt x="2371008" y="316122"/>
                    <a:pt x="2346982" y="316122"/>
                  </a:cubicBezTo>
                  <a:lnTo>
                    <a:pt x="43502" y="316122"/>
                  </a:lnTo>
                  <a:cubicBezTo>
                    <a:pt x="31964" y="316122"/>
                    <a:pt x="20900" y="311538"/>
                    <a:pt x="12741" y="303380"/>
                  </a:cubicBezTo>
                  <a:cubicBezTo>
                    <a:pt x="4583" y="295222"/>
                    <a:pt x="0" y="284157"/>
                    <a:pt x="0" y="272620"/>
                  </a:cubicBezTo>
                  <a:lnTo>
                    <a:pt x="0" y="43502"/>
                  </a:lnTo>
                  <a:cubicBezTo>
                    <a:pt x="0" y="31964"/>
                    <a:pt x="4583" y="20900"/>
                    <a:pt x="12741" y="12741"/>
                  </a:cubicBezTo>
                  <a:cubicBezTo>
                    <a:pt x="20900" y="4583"/>
                    <a:pt x="31964" y="0"/>
                    <a:pt x="43502" y="0"/>
                  </a:cubicBezTo>
                  <a:close/>
                </a:path>
              </a:pathLst>
            </a:custGeom>
            <a:solidFill>
              <a:srgbClr val="FFFFFF"/>
            </a:solidFill>
            <a:ln w="95250" cap="rnd">
              <a:solidFill>
                <a:srgbClr val="FFBF00"/>
              </a:solidFill>
              <a:prstDash val="solid"/>
              <a:round/>
            </a:ln>
          </p:spPr>
        </p:sp>
        <p:sp>
          <p:nvSpPr>
            <p:cNvPr name="TextBox 7" id="7"/>
            <p:cNvSpPr txBox="true"/>
            <p:nvPr/>
          </p:nvSpPr>
          <p:spPr>
            <a:xfrm>
              <a:off x="0" y="-76200"/>
              <a:ext cx="2390484" cy="392322"/>
            </a:xfrm>
            <a:prstGeom prst="rect">
              <a:avLst/>
            </a:prstGeom>
          </p:spPr>
          <p:txBody>
            <a:bodyPr anchor="ctr" rtlCol="false" tIns="50800" lIns="50800" bIns="50800" rIns="50800"/>
            <a:lstStyle/>
            <a:p>
              <a:pPr algn="ctr">
                <a:lnSpc>
                  <a:spcPts val="4900"/>
                </a:lnSpc>
              </a:pPr>
              <a:r>
                <a:rPr lang="en-US" sz="3500">
                  <a:solidFill>
                    <a:srgbClr val="000000"/>
                  </a:solidFill>
                  <a:latin typeface="Gotham 1 Bold"/>
                </a:rPr>
                <a:t>Individual Series</a:t>
              </a:r>
            </a:p>
          </p:txBody>
        </p:sp>
      </p:grpSp>
      <p:sp>
        <p:nvSpPr>
          <p:cNvPr name="TextBox 8" id="8"/>
          <p:cNvSpPr txBox="true"/>
          <p:nvPr/>
        </p:nvSpPr>
        <p:spPr>
          <a:xfrm rot="0">
            <a:off x="1028700" y="1163790"/>
            <a:ext cx="16230600" cy="909955"/>
          </a:xfrm>
          <a:prstGeom prst="rect">
            <a:avLst/>
          </a:prstGeom>
        </p:spPr>
        <p:txBody>
          <a:bodyPr anchor="t" rtlCol="false" tIns="0" lIns="0" bIns="0" rIns="0">
            <a:spAutoFit/>
          </a:bodyPr>
          <a:lstStyle/>
          <a:p>
            <a:pPr algn="ctr" marL="0" indent="0" lvl="0">
              <a:lnSpc>
                <a:spcPts val="7039"/>
              </a:lnSpc>
              <a:spcBef>
                <a:spcPct val="0"/>
              </a:spcBef>
            </a:pPr>
            <a:r>
              <a:rPr lang="en-US" sz="6399">
                <a:solidFill>
                  <a:srgbClr val="FFFFFF"/>
                </a:solidFill>
                <a:latin typeface="Gotham 1 Heavy"/>
              </a:rPr>
              <a:t>WHAT IS A ROLEPLAY?</a:t>
            </a:r>
          </a:p>
        </p:txBody>
      </p:sp>
      <p:grpSp>
        <p:nvGrpSpPr>
          <p:cNvPr name="Group 9" id="9"/>
          <p:cNvGrpSpPr/>
          <p:nvPr/>
        </p:nvGrpSpPr>
        <p:grpSpPr>
          <a:xfrm rot="0">
            <a:off x="1277888" y="8461731"/>
            <a:ext cx="9076369" cy="1200275"/>
            <a:chOff x="0" y="0"/>
            <a:chExt cx="2390484" cy="316122"/>
          </a:xfrm>
        </p:grpSpPr>
        <p:sp>
          <p:nvSpPr>
            <p:cNvPr name="Freeform 10" id="10"/>
            <p:cNvSpPr/>
            <p:nvPr/>
          </p:nvSpPr>
          <p:spPr>
            <a:xfrm flipH="false" flipV="false" rot="0">
              <a:off x="0" y="0"/>
              <a:ext cx="2390484" cy="316122"/>
            </a:xfrm>
            <a:custGeom>
              <a:avLst/>
              <a:gdLst/>
              <a:ahLst/>
              <a:cxnLst/>
              <a:rect r="r" b="b" t="t" l="l"/>
              <a:pathLst>
                <a:path h="316122" w="2390484">
                  <a:moveTo>
                    <a:pt x="43502" y="0"/>
                  </a:moveTo>
                  <a:lnTo>
                    <a:pt x="2346982" y="0"/>
                  </a:lnTo>
                  <a:cubicBezTo>
                    <a:pt x="2358520" y="0"/>
                    <a:pt x="2369584" y="4583"/>
                    <a:pt x="2377743" y="12741"/>
                  </a:cubicBezTo>
                  <a:cubicBezTo>
                    <a:pt x="2385901" y="20900"/>
                    <a:pt x="2390484" y="31964"/>
                    <a:pt x="2390484" y="43502"/>
                  </a:cubicBezTo>
                  <a:lnTo>
                    <a:pt x="2390484" y="272620"/>
                  </a:lnTo>
                  <a:cubicBezTo>
                    <a:pt x="2390484" y="296645"/>
                    <a:pt x="2371008" y="316122"/>
                    <a:pt x="2346982" y="316122"/>
                  </a:cubicBezTo>
                  <a:lnTo>
                    <a:pt x="43502" y="316122"/>
                  </a:lnTo>
                  <a:cubicBezTo>
                    <a:pt x="31964" y="316122"/>
                    <a:pt x="20900" y="311538"/>
                    <a:pt x="12741" y="303380"/>
                  </a:cubicBezTo>
                  <a:cubicBezTo>
                    <a:pt x="4583" y="295222"/>
                    <a:pt x="0" y="284157"/>
                    <a:pt x="0" y="272620"/>
                  </a:cubicBezTo>
                  <a:lnTo>
                    <a:pt x="0" y="43502"/>
                  </a:lnTo>
                  <a:cubicBezTo>
                    <a:pt x="0" y="31964"/>
                    <a:pt x="4583" y="20900"/>
                    <a:pt x="12741" y="12741"/>
                  </a:cubicBezTo>
                  <a:cubicBezTo>
                    <a:pt x="20900" y="4583"/>
                    <a:pt x="31964" y="0"/>
                    <a:pt x="43502" y="0"/>
                  </a:cubicBezTo>
                  <a:close/>
                </a:path>
              </a:pathLst>
            </a:custGeom>
            <a:solidFill>
              <a:srgbClr val="FFFFFF"/>
            </a:solidFill>
            <a:ln w="95250" cap="rnd">
              <a:solidFill>
                <a:srgbClr val="3BB3FF"/>
              </a:solidFill>
              <a:prstDash val="solid"/>
              <a:round/>
            </a:ln>
          </p:spPr>
        </p:sp>
        <p:sp>
          <p:nvSpPr>
            <p:cNvPr name="TextBox 11" id="11"/>
            <p:cNvSpPr txBox="true"/>
            <p:nvPr/>
          </p:nvSpPr>
          <p:spPr>
            <a:xfrm>
              <a:off x="0" y="-76200"/>
              <a:ext cx="2390484" cy="392322"/>
            </a:xfrm>
            <a:prstGeom prst="rect">
              <a:avLst/>
            </a:prstGeom>
          </p:spPr>
          <p:txBody>
            <a:bodyPr anchor="ctr" rtlCol="false" tIns="50800" lIns="50800" bIns="50800" rIns="50800"/>
            <a:lstStyle/>
            <a:p>
              <a:pPr algn="ctr">
                <a:lnSpc>
                  <a:spcPts val="4900"/>
                </a:lnSpc>
              </a:pPr>
              <a:r>
                <a:rPr lang="en-US" sz="3500">
                  <a:solidFill>
                    <a:srgbClr val="000000"/>
                  </a:solidFill>
                  <a:latin typeface="Gotham 1 Bold"/>
                </a:rPr>
                <a:t>Team Decision Making</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Freeform 2" id="2"/>
          <p:cNvSpPr/>
          <p:nvPr/>
        </p:nvSpPr>
        <p:spPr>
          <a:xfrm flipH="false" flipV="false" rot="0">
            <a:off x="15405566" y="9477375"/>
            <a:ext cx="2534295" cy="588729"/>
          </a:xfrm>
          <a:custGeom>
            <a:avLst/>
            <a:gdLst/>
            <a:ahLst/>
            <a:cxnLst/>
            <a:rect r="r" b="b" t="t" l="l"/>
            <a:pathLst>
              <a:path h="588729" w="2534295">
                <a:moveTo>
                  <a:pt x="0" y="0"/>
                </a:moveTo>
                <a:lnTo>
                  <a:pt x="2534295" y="0"/>
                </a:lnTo>
                <a:lnTo>
                  <a:pt x="2534295" y="588729"/>
                </a:lnTo>
                <a:lnTo>
                  <a:pt x="0" y="588729"/>
                </a:lnTo>
                <a:lnTo>
                  <a:pt x="0" y="0"/>
                </a:lnTo>
                <a:close/>
              </a:path>
            </a:pathLst>
          </a:custGeom>
          <a:blipFill>
            <a:blip r:embed="rId2"/>
            <a:stretch>
              <a:fillRect l="0" t="0" r="0" b="0"/>
            </a:stretch>
          </a:blipFill>
        </p:spPr>
      </p:sp>
      <p:grpSp>
        <p:nvGrpSpPr>
          <p:cNvPr name="Group 3" id="3"/>
          <p:cNvGrpSpPr/>
          <p:nvPr/>
        </p:nvGrpSpPr>
        <p:grpSpPr>
          <a:xfrm rot="0">
            <a:off x="1028700" y="2404863"/>
            <a:ext cx="7887273" cy="6853437"/>
            <a:chOff x="0" y="0"/>
            <a:chExt cx="2077306" cy="1805021"/>
          </a:xfrm>
        </p:grpSpPr>
        <p:sp>
          <p:nvSpPr>
            <p:cNvPr name="Freeform 4" id="4"/>
            <p:cNvSpPr/>
            <p:nvPr/>
          </p:nvSpPr>
          <p:spPr>
            <a:xfrm flipH="false" flipV="false" rot="0">
              <a:off x="0" y="0"/>
              <a:ext cx="2077307" cy="1805021"/>
            </a:xfrm>
            <a:custGeom>
              <a:avLst/>
              <a:gdLst/>
              <a:ahLst/>
              <a:cxnLst/>
              <a:rect r="r" b="b" t="t" l="l"/>
              <a:pathLst>
                <a:path h="1805021" w="2077307">
                  <a:moveTo>
                    <a:pt x="50060" y="0"/>
                  </a:moveTo>
                  <a:lnTo>
                    <a:pt x="2027246" y="0"/>
                  </a:lnTo>
                  <a:cubicBezTo>
                    <a:pt x="2040523" y="0"/>
                    <a:pt x="2053256" y="5274"/>
                    <a:pt x="2062644" y="14662"/>
                  </a:cubicBezTo>
                  <a:cubicBezTo>
                    <a:pt x="2072032" y="24050"/>
                    <a:pt x="2077307" y="36783"/>
                    <a:pt x="2077307" y="50060"/>
                  </a:cubicBezTo>
                  <a:lnTo>
                    <a:pt x="2077307" y="1754961"/>
                  </a:lnTo>
                  <a:cubicBezTo>
                    <a:pt x="2077307" y="1782608"/>
                    <a:pt x="2054894" y="1805021"/>
                    <a:pt x="2027246" y="1805021"/>
                  </a:cubicBezTo>
                  <a:lnTo>
                    <a:pt x="50060" y="1805021"/>
                  </a:lnTo>
                  <a:cubicBezTo>
                    <a:pt x="36783" y="1805021"/>
                    <a:pt x="24050" y="1799747"/>
                    <a:pt x="14662" y="1790358"/>
                  </a:cubicBezTo>
                  <a:cubicBezTo>
                    <a:pt x="5274" y="1780970"/>
                    <a:pt x="0" y="1768237"/>
                    <a:pt x="0" y="1754961"/>
                  </a:cubicBezTo>
                  <a:lnTo>
                    <a:pt x="0" y="50060"/>
                  </a:lnTo>
                  <a:cubicBezTo>
                    <a:pt x="0" y="36783"/>
                    <a:pt x="5274" y="24050"/>
                    <a:pt x="14662" y="14662"/>
                  </a:cubicBezTo>
                  <a:cubicBezTo>
                    <a:pt x="24050" y="5274"/>
                    <a:pt x="36783" y="0"/>
                    <a:pt x="50060" y="0"/>
                  </a:cubicBezTo>
                  <a:close/>
                </a:path>
              </a:pathLst>
            </a:custGeom>
            <a:solidFill>
              <a:srgbClr val="FFFFFF"/>
            </a:solidFill>
            <a:ln w="190500" cap="rnd">
              <a:solidFill>
                <a:srgbClr val="FFDE17"/>
              </a:solidFill>
              <a:prstDash val="solid"/>
              <a:round/>
            </a:ln>
          </p:spPr>
        </p:sp>
        <p:sp>
          <p:nvSpPr>
            <p:cNvPr name="TextBox 5" id="5"/>
            <p:cNvSpPr txBox="true"/>
            <p:nvPr/>
          </p:nvSpPr>
          <p:spPr>
            <a:xfrm>
              <a:off x="0" y="-57150"/>
              <a:ext cx="2077306" cy="1862171"/>
            </a:xfrm>
            <a:prstGeom prst="rect">
              <a:avLst/>
            </a:prstGeom>
          </p:spPr>
          <p:txBody>
            <a:bodyPr anchor="ctr" rtlCol="false" tIns="50800" lIns="50800" bIns="50800" rIns="50800"/>
            <a:lstStyle/>
            <a:p>
              <a:pPr algn="ctr">
                <a:lnSpc>
                  <a:spcPts val="3499"/>
                </a:lnSpc>
              </a:pPr>
            </a:p>
          </p:txBody>
        </p:sp>
      </p:grpSp>
      <p:grpSp>
        <p:nvGrpSpPr>
          <p:cNvPr name="Group 6" id="6"/>
          <p:cNvGrpSpPr/>
          <p:nvPr/>
        </p:nvGrpSpPr>
        <p:grpSpPr>
          <a:xfrm rot="0">
            <a:off x="9372027" y="2404863"/>
            <a:ext cx="7887273" cy="6853437"/>
            <a:chOff x="0" y="0"/>
            <a:chExt cx="2077306" cy="1805021"/>
          </a:xfrm>
        </p:grpSpPr>
        <p:sp>
          <p:nvSpPr>
            <p:cNvPr name="Freeform 7" id="7"/>
            <p:cNvSpPr/>
            <p:nvPr/>
          </p:nvSpPr>
          <p:spPr>
            <a:xfrm flipH="false" flipV="false" rot="0">
              <a:off x="0" y="0"/>
              <a:ext cx="2077307" cy="1805021"/>
            </a:xfrm>
            <a:custGeom>
              <a:avLst/>
              <a:gdLst/>
              <a:ahLst/>
              <a:cxnLst/>
              <a:rect r="r" b="b" t="t" l="l"/>
              <a:pathLst>
                <a:path h="1805021" w="2077307">
                  <a:moveTo>
                    <a:pt x="50060" y="0"/>
                  </a:moveTo>
                  <a:lnTo>
                    <a:pt x="2027246" y="0"/>
                  </a:lnTo>
                  <a:cubicBezTo>
                    <a:pt x="2040523" y="0"/>
                    <a:pt x="2053256" y="5274"/>
                    <a:pt x="2062644" y="14662"/>
                  </a:cubicBezTo>
                  <a:cubicBezTo>
                    <a:pt x="2072032" y="24050"/>
                    <a:pt x="2077307" y="36783"/>
                    <a:pt x="2077307" y="50060"/>
                  </a:cubicBezTo>
                  <a:lnTo>
                    <a:pt x="2077307" y="1754961"/>
                  </a:lnTo>
                  <a:cubicBezTo>
                    <a:pt x="2077307" y="1782608"/>
                    <a:pt x="2054894" y="1805021"/>
                    <a:pt x="2027246" y="1805021"/>
                  </a:cubicBezTo>
                  <a:lnTo>
                    <a:pt x="50060" y="1805021"/>
                  </a:lnTo>
                  <a:cubicBezTo>
                    <a:pt x="36783" y="1805021"/>
                    <a:pt x="24050" y="1799747"/>
                    <a:pt x="14662" y="1790358"/>
                  </a:cubicBezTo>
                  <a:cubicBezTo>
                    <a:pt x="5274" y="1780970"/>
                    <a:pt x="0" y="1768237"/>
                    <a:pt x="0" y="1754961"/>
                  </a:cubicBezTo>
                  <a:lnTo>
                    <a:pt x="0" y="50060"/>
                  </a:lnTo>
                  <a:cubicBezTo>
                    <a:pt x="0" y="36783"/>
                    <a:pt x="5274" y="24050"/>
                    <a:pt x="14662" y="14662"/>
                  </a:cubicBezTo>
                  <a:cubicBezTo>
                    <a:pt x="24050" y="5274"/>
                    <a:pt x="36783" y="0"/>
                    <a:pt x="50060" y="0"/>
                  </a:cubicBezTo>
                  <a:close/>
                </a:path>
              </a:pathLst>
            </a:custGeom>
            <a:solidFill>
              <a:srgbClr val="FFFFFF"/>
            </a:solidFill>
            <a:ln w="190500" cap="rnd">
              <a:solidFill>
                <a:srgbClr val="3BB3FF"/>
              </a:solidFill>
              <a:prstDash val="solid"/>
              <a:round/>
            </a:ln>
          </p:spPr>
        </p:sp>
        <p:sp>
          <p:nvSpPr>
            <p:cNvPr name="TextBox 8" id="8"/>
            <p:cNvSpPr txBox="true"/>
            <p:nvPr/>
          </p:nvSpPr>
          <p:spPr>
            <a:xfrm>
              <a:off x="0" y="-57150"/>
              <a:ext cx="2077306" cy="1862171"/>
            </a:xfrm>
            <a:prstGeom prst="rect">
              <a:avLst/>
            </a:prstGeom>
          </p:spPr>
          <p:txBody>
            <a:bodyPr anchor="ctr" rtlCol="false" tIns="50800" lIns="50800" bIns="50800" rIns="50800"/>
            <a:lstStyle/>
            <a:p>
              <a:pPr algn="ctr">
                <a:lnSpc>
                  <a:spcPts val="3499"/>
                </a:lnSpc>
              </a:pPr>
            </a:p>
          </p:txBody>
        </p:sp>
      </p:grpSp>
      <p:grpSp>
        <p:nvGrpSpPr>
          <p:cNvPr name="Group 9" id="9"/>
          <p:cNvGrpSpPr/>
          <p:nvPr/>
        </p:nvGrpSpPr>
        <p:grpSpPr>
          <a:xfrm rot="0">
            <a:off x="1187814" y="8286750"/>
            <a:ext cx="7569044" cy="791352"/>
            <a:chOff x="0" y="0"/>
            <a:chExt cx="1993493" cy="208422"/>
          </a:xfrm>
        </p:grpSpPr>
        <p:sp>
          <p:nvSpPr>
            <p:cNvPr name="Freeform 10" id="10"/>
            <p:cNvSpPr/>
            <p:nvPr/>
          </p:nvSpPr>
          <p:spPr>
            <a:xfrm flipH="false" flipV="false" rot="0">
              <a:off x="0" y="0"/>
              <a:ext cx="1993493" cy="208422"/>
            </a:xfrm>
            <a:custGeom>
              <a:avLst/>
              <a:gdLst/>
              <a:ahLst/>
              <a:cxnLst/>
              <a:rect r="r" b="b" t="t" l="l"/>
              <a:pathLst>
                <a:path h="208422" w="1993493">
                  <a:moveTo>
                    <a:pt x="0" y="0"/>
                  </a:moveTo>
                  <a:lnTo>
                    <a:pt x="1993493" y="0"/>
                  </a:lnTo>
                  <a:lnTo>
                    <a:pt x="1993493" y="208422"/>
                  </a:lnTo>
                  <a:lnTo>
                    <a:pt x="0" y="208422"/>
                  </a:lnTo>
                  <a:close/>
                </a:path>
              </a:pathLst>
            </a:custGeom>
            <a:solidFill>
              <a:srgbClr val="FFDE17"/>
            </a:solidFill>
          </p:spPr>
        </p:sp>
        <p:sp>
          <p:nvSpPr>
            <p:cNvPr name="TextBox 11" id="11"/>
            <p:cNvSpPr txBox="true"/>
            <p:nvPr/>
          </p:nvSpPr>
          <p:spPr>
            <a:xfrm>
              <a:off x="0" y="-66675"/>
              <a:ext cx="1993493" cy="275097"/>
            </a:xfrm>
            <a:prstGeom prst="rect">
              <a:avLst/>
            </a:prstGeom>
          </p:spPr>
          <p:txBody>
            <a:bodyPr anchor="ctr" rtlCol="false" tIns="50800" lIns="50800" bIns="50800" rIns="50800"/>
            <a:lstStyle/>
            <a:p>
              <a:pPr algn="ctr">
                <a:lnSpc>
                  <a:spcPts val="4200"/>
                </a:lnSpc>
              </a:pPr>
            </a:p>
          </p:txBody>
        </p:sp>
      </p:grpSp>
      <p:grpSp>
        <p:nvGrpSpPr>
          <p:cNvPr name="Group 12" id="12"/>
          <p:cNvGrpSpPr/>
          <p:nvPr/>
        </p:nvGrpSpPr>
        <p:grpSpPr>
          <a:xfrm rot="0">
            <a:off x="1028700" y="8284574"/>
            <a:ext cx="7887273" cy="973726"/>
            <a:chOff x="0" y="0"/>
            <a:chExt cx="2077306" cy="256454"/>
          </a:xfrm>
        </p:grpSpPr>
        <p:sp>
          <p:nvSpPr>
            <p:cNvPr name="Freeform 13" id="13"/>
            <p:cNvSpPr/>
            <p:nvPr/>
          </p:nvSpPr>
          <p:spPr>
            <a:xfrm flipH="false" flipV="false" rot="0">
              <a:off x="0" y="0"/>
              <a:ext cx="2077307" cy="256454"/>
            </a:xfrm>
            <a:custGeom>
              <a:avLst/>
              <a:gdLst/>
              <a:ahLst/>
              <a:cxnLst/>
              <a:rect r="r" b="b" t="t" l="l"/>
              <a:pathLst>
                <a:path h="256454" w="2077307">
                  <a:moveTo>
                    <a:pt x="50060" y="0"/>
                  </a:moveTo>
                  <a:lnTo>
                    <a:pt x="2027246" y="0"/>
                  </a:lnTo>
                  <a:cubicBezTo>
                    <a:pt x="2040523" y="0"/>
                    <a:pt x="2053256" y="5274"/>
                    <a:pt x="2062644" y="14662"/>
                  </a:cubicBezTo>
                  <a:cubicBezTo>
                    <a:pt x="2072032" y="24050"/>
                    <a:pt x="2077307" y="36783"/>
                    <a:pt x="2077307" y="50060"/>
                  </a:cubicBezTo>
                  <a:lnTo>
                    <a:pt x="2077307" y="206394"/>
                  </a:lnTo>
                  <a:cubicBezTo>
                    <a:pt x="2077307" y="234042"/>
                    <a:pt x="2054894" y="256454"/>
                    <a:pt x="2027246" y="256454"/>
                  </a:cubicBezTo>
                  <a:lnTo>
                    <a:pt x="50060" y="256454"/>
                  </a:lnTo>
                  <a:cubicBezTo>
                    <a:pt x="36783" y="256454"/>
                    <a:pt x="24050" y="251180"/>
                    <a:pt x="14662" y="241792"/>
                  </a:cubicBezTo>
                  <a:cubicBezTo>
                    <a:pt x="5274" y="232404"/>
                    <a:pt x="0" y="219671"/>
                    <a:pt x="0" y="206394"/>
                  </a:cubicBezTo>
                  <a:lnTo>
                    <a:pt x="0" y="50060"/>
                  </a:lnTo>
                  <a:cubicBezTo>
                    <a:pt x="0" y="36783"/>
                    <a:pt x="5274" y="24050"/>
                    <a:pt x="14662" y="14662"/>
                  </a:cubicBezTo>
                  <a:cubicBezTo>
                    <a:pt x="24050" y="5274"/>
                    <a:pt x="36783" y="0"/>
                    <a:pt x="50060" y="0"/>
                  </a:cubicBezTo>
                  <a:close/>
                </a:path>
              </a:pathLst>
            </a:custGeom>
            <a:solidFill>
              <a:srgbClr val="FFDE17"/>
            </a:solidFill>
          </p:spPr>
        </p:sp>
        <p:sp>
          <p:nvSpPr>
            <p:cNvPr name="TextBox 14" id="14"/>
            <p:cNvSpPr txBox="true"/>
            <p:nvPr/>
          </p:nvSpPr>
          <p:spPr>
            <a:xfrm>
              <a:off x="0" y="-85725"/>
              <a:ext cx="2077306" cy="342179"/>
            </a:xfrm>
            <a:prstGeom prst="rect">
              <a:avLst/>
            </a:prstGeom>
          </p:spPr>
          <p:txBody>
            <a:bodyPr anchor="ctr" rtlCol="false" tIns="50800" lIns="50800" bIns="50800" rIns="50800"/>
            <a:lstStyle/>
            <a:p>
              <a:pPr algn="ctr">
                <a:lnSpc>
                  <a:spcPts val="6019"/>
                </a:lnSpc>
              </a:pPr>
              <a:r>
                <a:rPr lang="en-US" sz="4299">
                  <a:solidFill>
                    <a:srgbClr val="001D66"/>
                  </a:solidFill>
                  <a:latin typeface="Gotham 1 Bold"/>
                </a:rPr>
                <a:t>10 MINUTES</a:t>
              </a:r>
            </a:p>
          </p:txBody>
        </p:sp>
      </p:grpSp>
      <p:grpSp>
        <p:nvGrpSpPr>
          <p:cNvPr name="Group 15" id="15"/>
          <p:cNvGrpSpPr/>
          <p:nvPr/>
        </p:nvGrpSpPr>
        <p:grpSpPr>
          <a:xfrm rot="0">
            <a:off x="9531141" y="8284574"/>
            <a:ext cx="7569044" cy="793528"/>
            <a:chOff x="0" y="0"/>
            <a:chExt cx="1993493" cy="208995"/>
          </a:xfrm>
        </p:grpSpPr>
        <p:sp>
          <p:nvSpPr>
            <p:cNvPr name="Freeform 16" id="16"/>
            <p:cNvSpPr/>
            <p:nvPr/>
          </p:nvSpPr>
          <p:spPr>
            <a:xfrm flipH="false" flipV="false" rot="0">
              <a:off x="0" y="0"/>
              <a:ext cx="1993493" cy="208995"/>
            </a:xfrm>
            <a:custGeom>
              <a:avLst/>
              <a:gdLst/>
              <a:ahLst/>
              <a:cxnLst/>
              <a:rect r="r" b="b" t="t" l="l"/>
              <a:pathLst>
                <a:path h="208995" w="1993493">
                  <a:moveTo>
                    <a:pt x="0" y="0"/>
                  </a:moveTo>
                  <a:lnTo>
                    <a:pt x="1993493" y="0"/>
                  </a:lnTo>
                  <a:lnTo>
                    <a:pt x="1993493" y="208995"/>
                  </a:lnTo>
                  <a:lnTo>
                    <a:pt x="0" y="208995"/>
                  </a:lnTo>
                  <a:close/>
                </a:path>
              </a:pathLst>
            </a:custGeom>
            <a:solidFill>
              <a:srgbClr val="3BB3FF"/>
            </a:solidFill>
          </p:spPr>
        </p:sp>
        <p:sp>
          <p:nvSpPr>
            <p:cNvPr name="TextBox 17" id="17"/>
            <p:cNvSpPr txBox="true"/>
            <p:nvPr/>
          </p:nvSpPr>
          <p:spPr>
            <a:xfrm>
              <a:off x="0" y="-66675"/>
              <a:ext cx="1993493" cy="275670"/>
            </a:xfrm>
            <a:prstGeom prst="rect">
              <a:avLst/>
            </a:prstGeom>
          </p:spPr>
          <p:txBody>
            <a:bodyPr anchor="ctr" rtlCol="false" tIns="50800" lIns="50800" bIns="50800" rIns="50800"/>
            <a:lstStyle/>
            <a:p>
              <a:pPr algn="ctr">
                <a:lnSpc>
                  <a:spcPts val="4200"/>
                </a:lnSpc>
              </a:pPr>
              <a:r>
                <a:rPr lang="en-US" sz="3000">
                  <a:solidFill>
                    <a:srgbClr val="001D66"/>
                  </a:solidFill>
                  <a:latin typeface="Gotham 1 Bold"/>
                </a:rPr>
                <a:t>10 MINUTES</a:t>
              </a:r>
            </a:p>
          </p:txBody>
        </p:sp>
      </p:grpSp>
      <p:grpSp>
        <p:nvGrpSpPr>
          <p:cNvPr name="Group 18" id="18"/>
          <p:cNvGrpSpPr/>
          <p:nvPr/>
        </p:nvGrpSpPr>
        <p:grpSpPr>
          <a:xfrm rot="0">
            <a:off x="9372027" y="8286750"/>
            <a:ext cx="7887273" cy="973726"/>
            <a:chOff x="0" y="0"/>
            <a:chExt cx="2077306" cy="256454"/>
          </a:xfrm>
        </p:grpSpPr>
        <p:sp>
          <p:nvSpPr>
            <p:cNvPr name="Freeform 19" id="19"/>
            <p:cNvSpPr/>
            <p:nvPr/>
          </p:nvSpPr>
          <p:spPr>
            <a:xfrm flipH="false" flipV="false" rot="0">
              <a:off x="0" y="0"/>
              <a:ext cx="2077307" cy="256454"/>
            </a:xfrm>
            <a:custGeom>
              <a:avLst/>
              <a:gdLst/>
              <a:ahLst/>
              <a:cxnLst/>
              <a:rect r="r" b="b" t="t" l="l"/>
              <a:pathLst>
                <a:path h="256454" w="2077307">
                  <a:moveTo>
                    <a:pt x="50060" y="0"/>
                  </a:moveTo>
                  <a:lnTo>
                    <a:pt x="2027246" y="0"/>
                  </a:lnTo>
                  <a:cubicBezTo>
                    <a:pt x="2040523" y="0"/>
                    <a:pt x="2053256" y="5274"/>
                    <a:pt x="2062644" y="14662"/>
                  </a:cubicBezTo>
                  <a:cubicBezTo>
                    <a:pt x="2072032" y="24050"/>
                    <a:pt x="2077307" y="36783"/>
                    <a:pt x="2077307" y="50060"/>
                  </a:cubicBezTo>
                  <a:lnTo>
                    <a:pt x="2077307" y="206394"/>
                  </a:lnTo>
                  <a:cubicBezTo>
                    <a:pt x="2077307" y="234042"/>
                    <a:pt x="2054894" y="256454"/>
                    <a:pt x="2027246" y="256454"/>
                  </a:cubicBezTo>
                  <a:lnTo>
                    <a:pt x="50060" y="256454"/>
                  </a:lnTo>
                  <a:cubicBezTo>
                    <a:pt x="36783" y="256454"/>
                    <a:pt x="24050" y="251180"/>
                    <a:pt x="14662" y="241792"/>
                  </a:cubicBezTo>
                  <a:cubicBezTo>
                    <a:pt x="5274" y="232404"/>
                    <a:pt x="0" y="219671"/>
                    <a:pt x="0" y="206394"/>
                  </a:cubicBezTo>
                  <a:lnTo>
                    <a:pt x="0" y="50060"/>
                  </a:lnTo>
                  <a:cubicBezTo>
                    <a:pt x="0" y="36783"/>
                    <a:pt x="5274" y="24050"/>
                    <a:pt x="14662" y="14662"/>
                  </a:cubicBezTo>
                  <a:cubicBezTo>
                    <a:pt x="24050" y="5274"/>
                    <a:pt x="36783" y="0"/>
                    <a:pt x="50060" y="0"/>
                  </a:cubicBezTo>
                  <a:close/>
                </a:path>
              </a:pathLst>
            </a:custGeom>
            <a:solidFill>
              <a:srgbClr val="3BB3FF"/>
            </a:solidFill>
          </p:spPr>
        </p:sp>
        <p:sp>
          <p:nvSpPr>
            <p:cNvPr name="TextBox 20" id="20"/>
            <p:cNvSpPr txBox="true"/>
            <p:nvPr/>
          </p:nvSpPr>
          <p:spPr>
            <a:xfrm>
              <a:off x="0" y="-85725"/>
              <a:ext cx="2077306" cy="342179"/>
            </a:xfrm>
            <a:prstGeom prst="rect">
              <a:avLst/>
            </a:prstGeom>
          </p:spPr>
          <p:txBody>
            <a:bodyPr anchor="ctr" rtlCol="false" tIns="50800" lIns="50800" bIns="50800" rIns="50800"/>
            <a:lstStyle/>
            <a:p>
              <a:pPr algn="ctr">
                <a:lnSpc>
                  <a:spcPts val="6019"/>
                </a:lnSpc>
              </a:pPr>
              <a:r>
                <a:rPr lang="en-US" sz="4299">
                  <a:solidFill>
                    <a:srgbClr val="001D66"/>
                  </a:solidFill>
                  <a:latin typeface="Gotham 1 Bold"/>
                </a:rPr>
                <a:t>10 MINUTES</a:t>
              </a:r>
            </a:p>
          </p:txBody>
        </p:sp>
      </p:grpSp>
      <p:sp>
        <p:nvSpPr>
          <p:cNvPr name="Freeform 21" id="21"/>
          <p:cNvSpPr/>
          <p:nvPr/>
        </p:nvSpPr>
        <p:spPr>
          <a:xfrm flipH="false" flipV="false" rot="0">
            <a:off x="3409418" y="4504701"/>
            <a:ext cx="3125837" cy="3125837"/>
          </a:xfrm>
          <a:custGeom>
            <a:avLst/>
            <a:gdLst/>
            <a:ahLst/>
            <a:cxnLst/>
            <a:rect r="r" b="b" t="t" l="l"/>
            <a:pathLst>
              <a:path h="3125837" w="3125837">
                <a:moveTo>
                  <a:pt x="0" y="0"/>
                </a:moveTo>
                <a:lnTo>
                  <a:pt x="3125837" y="0"/>
                </a:lnTo>
                <a:lnTo>
                  <a:pt x="3125837" y="3125837"/>
                </a:lnTo>
                <a:lnTo>
                  <a:pt x="0" y="31258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2" id="22"/>
          <p:cNvSpPr/>
          <p:nvPr/>
        </p:nvSpPr>
        <p:spPr>
          <a:xfrm flipH="false" flipV="false" rot="0">
            <a:off x="11351350" y="4504701"/>
            <a:ext cx="4215319" cy="3017980"/>
          </a:xfrm>
          <a:custGeom>
            <a:avLst/>
            <a:gdLst/>
            <a:ahLst/>
            <a:cxnLst/>
            <a:rect r="r" b="b" t="t" l="l"/>
            <a:pathLst>
              <a:path h="3017980" w="4215319">
                <a:moveTo>
                  <a:pt x="0" y="0"/>
                </a:moveTo>
                <a:lnTo>
                  <a:pt x="4215319" y="0"/>
                </a:lnTo>
                <a:lnTo>
                  <a:pt x="4215319" y="3017980"/>
                </a:lnTo>
                <a:lnTo>
                  <a:pt x="0" y="3017980"/>
                </a:lnTo>
                <a:lnTo>
                  <a:pt x="0" y="0"/>
                </a:lnTo>
                <a:close/>
              </a:path>
            </a:pathLst>
          </a:custGeom>
          <a:blipFill>
            <a:blip r:embed="rId5">
              <a:extLst>
                <a:ext uri="{96DAC541-7B7A-43D3-8B79-37D633B846F1}">
                  <asvg:svgBlip xmlns:asvg="http://schemas.microsoft.com/office/drawing/2016/SVG/main" r:embed="rId6"/>
                </a:ext>
              </a:extLst>
            </a:blip>
            <a:stretch>
              <a:fillRect l="-11936" t="0" r="-13455" b="-124537"/>
            </a:stretch>
          </a:blipFill>
        </p:spPr>
      </p:sp>
      <p:sp>
        <p:nvSpPr>
          <p:cNvPr name="TextBox 23" id="23"/>
          <p:cNvSpPr txBox="true"/>
          <p:nvPr/>
        </p:nvSpPr>
        <p:spPr>
          <a:xfrm rot="0">
            <a:off x="800673" y="1085850"/>
            <a:ext cx="16230600" cy="909955"/>
          </a:xfrm>
          <a:prstGeom prst="rect">
            <a:avLst/>
          </a:prstGeom>
        </p:spPr>
        <p:txBody>
          <a:bodyPr anchor="t" rtlCol="false" tIns="0" lIns="0" bIns="0" rIns="0">
            <a:spAutoFit/>
          </a:bodyPr>
          <a:lstStyle/>
          <a:p>
            <a:pPr algn="ctr" marL="0" indent="0" lvl="0">
              <a:lnSpc>
                <a:spcPts val="7039"/>
              </a:lnSpc>
              <a:spcBef>
                <a:spcPct val="0"/>
              </a:spcBef>
            </a:pPr>
            <a:r>
              <a:rPr lang="en-US" sz="6399">
                <a:solidFill>
                  <a:srgbClr val="FFFFFF"/>
                </a:solidFill>
                <a:latin typeface="Gotham 1 Bold"/>
              </a:rPr>
              <a:t>TWO PARTS TO A ROLE-PLAY</a:t>
            </a:r>
          </a:p>
        </p:txBody>
      </p:sp>
      <p:sp>
        <p:nvSpPr>
          <p:cNvPr name="TextBox 24" id="24"/>
          <p:cNvSpPr txBox="true"/>
          <p:nvPr/>
        </p:nvSpPr>
        <p:spPr>
          <a:xfrm rot="0">
            <a:off x="2657716" y="2979767"/>
            <a:ext cx="4629240" cy="1524934"/>
          </a:xfrm>
          <a:prstGeom prst="rect">
            <a:avLst/>
          </a:prstGeom>
        </p:spPr>
        <p:txBody>
          <a:bodyPr anchor="t" rtlCol="false" tIns="0" lIns="0" bIns="0" rIns="0">
            <a:spAutoFit/>
          </a:bodyPr>
          <a:lstStyle/>
          <a:p>
            <a:pPr algn="ctr">
              <a:lnSpc>
                <a:spcPts val="6999"/>
              </a:lnSpc>
            </a:pPr>
            <a:r>
              <a:rPr lang="en-US" sz="4999">
                <a:solidFill>
                  <a:srgbClr val="000000"/>
                </a:solidFill>
                <a:latin typeface="Canva Sans Bold"/>
              </a:rPr>
              <a:t>PREPARATION</a:t>
            </a:r>
          </a:p>
        </p:txBody>
      </p:sp>
      <p:sp>
        <p:nvSpPr>
          <p:cNvPr name="TextBox 25" id="25"/>
          <p:cNvSpPr txBox="true"/>
          <p:nvPr/>
        </p:nvSpPr>
        <p:spPr>
          <a:xfrm rot="-79621">
            <a:off x="10898774" y="2807679"/>
            <a:ext cx="4946417" cy="1639960"/>
          </a:xfrm>
          <a:prstGeom prst="rect">
            <a:avLst/>
          </a:prstGeom>
        </p:spPr>
        <p:txBody>
          <a:bodyPr anchor="t" rtlCol="false" tIns="0" lIns="0" bIns="0" rIns="0">
            <a:spAutoFit/>
          </a:bodyPr>
          <a:lstStyle/>
          <a:p>
            <a:pPr algn="ctr">
              <a:lnSpc>
                <a:spcPts val="6999"/>
              </a:lnSpc>
            </a:pPr>
            <a:r>
              <a:rPr lang="en-US" sz="4999">
                <a:solidFill>
                  <a:srgbClr val="000000"/>
                </a:solidFill>
                <a:latin typeface="Canva Sans Bold"/>
              </a:rPr>
              <a:t>PRESENTATION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Freeform 2" id="2"/>
          <p:cNvSpPr/>
          <p:nvPr/>
        </p:nvSpPr>
        <p:spPr>
          <a:xfrm flipH="false" flipV="false" rot="0">
            <a:off x="15405566" y="9477375"/>
            <a:ext cx="2534295" cy="588729"/>
          </a:xfrm>
          <a:custGeom>
            <a:avLst/>
            <a:gdLst/>
            <a:ahLst/>
            <a:cxnLst/>
            <a:rect r="r" b="b" t="t" l="l"/>
            <a:pathLst>
              <a:path h="588729" w="2534295">
                <a:moveTo>
                  <a:pt x="0" y="0"/>
                </a:moveTo>
                <a:lnTo>
                  <a:pt x="2534295" y="0"/>
                </a:lnTo>
                <a:lnTo>
                  <a:pt x="2534295" y="588729"/>
                </a:lnTo>
                <a:lnTo>
                  <a:pt x="0" y="588729"/>
                </a:lnTo>
                <a:lnTo>
                  <a:pt x="0" y="0"/>
                </a:lnTo>
                <a:close/>
              </a:path>
            </a:pathLst>
          </a:custGeom>
          <a:blipFill>
            <a:blip r:embed="rId2"/>
            <a:stretch>
              <a:fillRect l="0" t="0" r="0" b="0"/>
            </a:stretch>
          </a:blipFill>
        </p:spPr>
      </p:sp>
      <p:sp>
        <p:nvSpPr>
          <p:cNvPr name="Freeform 3" id="3"/>
          <p:cNvSpPr/>
          <p:nvPr/>
        </p:nvSpPr>
        <p:spPr>
          <a:xfrm flipH="false" flipV="false" rot="566618">
            <a:off x="12997586" y="3247693"/>
            <a:ext cx="4330658" cy="4977768"/>
          </a:xfrm>
          <a:custGeom>
            <a:avLst/>
            <a:gdLst/>
            <a:ahLst/>
            <a:cxnLst/>
            <a:rect r="r" b="b" t="t" l="l"/>
            <a:pathLst>
              <a:path h="4977768" w="4330658">
                <a:moveTo>
                  <a:pt x="0" y="0"/>
                </a:moveTo>
                <a:lnTo>
                  <a:pt x="4330658" y="0"/>
                </a:lnTo>
                <a:lnTo>
                  <a:pt x="4330658" y="4977769"/>
                </a:lnTo>
                <a:lnTo>
                  <a:pt x="0" y="497776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800673" y="1085875"/>
            <a:ext cx="16230600" cy="909905"/>
          </a:xfrm>
          <a:prstGeom prst="rect">
            <a:avLst/>
          </a:prstGeom>
        </p:spPr>
        <p:txBody>
          <a:bodyPr anchor="t" rtlCol="false" tIns="0" lIns="0" bIns="0" rIns="0">
            <a:spAutoFit/>
          </a:bodyPr>
          <a:lstStyle/>
          <a:p>
            <a:pPr algn="ctr" marL="0" indent="0" lvl="0">
              <a:lnSpc>
                <a:spcPts val="7039"/>
              </a:lnSpc>
              <a:spcBef>
                <a:spcPct val="0"/>
              </a:spcBef>
            </a:pPr>
            <a:r>
              <a:rPr lang="en-US" sz="6399">
                <a:solidFill>
                  <a:srgbClr val="FFFFFF"/>
                </a:solidFill>
                <a:latin typeface="Gotham 1 Bold"/>
              </a:rPr>
              <a:t>#1 - PREPARATION</a:t>
            </a:r>
          </a:p>
        </p:txBody>
      </p:sp>
      <p:sp>
        <p:nvSpPr>
          <p:cNvPr name="TextBox 5" id="5"/>
          <p:cNvSpPr txBox="true"/>
          <p:nvPr/>
        </p:nvSpPr>
        <p:spPr>
          <a:xfrm rot="0">
            <a:off x="1028700" y="2553970"/>
            <a:ext cx="12576812" cy="6903959"/>
          </a:xfrm>
          <a:prstGeom prst="rect">
            <a:avLst/>
          </a:prstGeom>
        </p:spPr>
        <p:txBody>
          <a:bodyPr anchor="t" rtlCol="false" tIns="0" lIns="0" bIns="0" rIns="0">
            <a:spAutoFit/>
          </a:bodyPr>
          <a:lstStyle/>
          <a:p>
            <a:pPr marL="1059929" indent="-529964" lvl="1">
              <a:lnSpc>
                <a:spcPts val="6873"/>
              </a:lnSpc>
              <a:buFont typeface="Arial"/>
              <a:buChar char="•"/>
            </a:pPr>
            <a:r>
              <a:rPr lang="en-US" sz="4909">
                <a:solidFill>
                  <a:srgbClr val="FFFFFF"/>
                </a:solidFill>
                <a:latin typeface="Montserrat Classic"/>
              </a:rPr>
              <a:t>1.1 Analyzing your case study</a:t>
            </a:r>
          </a:p>
          <a:p>
            <a:pPr marL="1059929" indent="-529964" lvl="1">
              <a:lnSpc>
                <a:spcPts val="6873"/>
              </a:lnSpc>
              <a:buFont typeface="Arial"/>
              <a:buChar char="•"/>
            </a:pPr>
            <a:r>
              <a:rPr lang="en-US" sz="4909">
                <a:solidFill>
                  <a:srgbClr val="FFFFFF"/>
                </a:solidFill>
                <a:latin typeface="Montserrat Classic"/>
              </a:rPr>
              <a:t>1.2 </a:t>
            </a:r>
            <a:r>
              <a:rPr lang="en-US" sz="4909">
                <a:solidFill>
                  <a:srgbClr val="A8DDE2"/>
                </a:solidFill>
                <a:latin typeface="Montserrat Classic"/>
              </a:rPr>
              <a:t>Copying down and understanding Performance Indicators (PIs)</a:t>
            </a:r>
          </a:p>
          <a:p>
            <a:pPr marL="1059929" indent="-529964" lvl="1">
              <a:lnSpc>
                <a:spcPts val="6873"/>
              </a:lnSpc>
              <a:buFont typeface="Arial"/>
              <a:buChar char="•"/>
            </a:pPr>
            <a:r>
              <a:rPr lang="en-US" sz="4909">
                <a:solidFill>
                  <a:srgbClr val="FFFFFF"/>
                </a:solidFill>
                <a:latin typeface="Montserrat Classic"/>
              </a:rPr>
              <a:t>1.3 Developing an outline of your presentation</a:t>
            </a:r>
          </a:p>
          <a:p>
            <a:pPr marL="1059929" indent="-529964" lvl="1">
              <a:lnSpc>
                <a:spcPts val="6873"/>
              </a:lnSpc>
              <a:buFont typeface="Arial"/>
              <a:buChar char="•"/>
            </a:pPr>
            <a:r>
              <a:rPr lang="en-US" sz="4909">
                <a:solidFill>
                  <a:srgbClr val="A8DDE2"/>
                </a:solidFill>
                <a:latin typeface="Montserrat Classic"/>
              </a:rPr>
              <a:t>1.4 Creating props for your presentation</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Freeform 2" id="2"/>
          <p:cNvSpPr/>
          <p:nvPr/>
        </p:nvSpPr>
        <p:spPr>
          <a:xfrm flipH="false" flipV="false" rot="0">
            <a:off x="15405566" y="9477375"/>
            <a:ext cx="2534295" cy="588729"/>
          </a:xfrm>
          <a:custGeom>
            <a:avLst/>
            <a:gdLst/>
            <a:ahLst/>
            <a:cxnLst/>
            <a:rect r="r" b="b" t="t" l="l"/>
            <a:pathLst>
              <a:path h="588729" w="2534295">
                <a:moveTo>
                  <a:pt x="0" y="0"/>
                </a:moveTo>
                <a:lnTo>
                  <a:pt x="2534295" y="0"/>
                </a:lnTo>
                <a:lnTo>
                  <a:pt x="2534295" y="588729"/>
                </a:lnTo>
                <a:lnTo>
                  <a:pt x="0" y="588729"/>
                </a:lnTo>
                <a:lnTo>
                  <a:pt x="0" y="0"/>
                </a:lnTo>
                <a:close/>
              </a:path>
            </a:pathLst>
          </a:custGeom>
          <a:blipFill>
            <a:blip r:embed="rId2"/>
            <a:stretch>
              <a:fillRect l="0" t="0" r="0" b="0"/>
            </a:stretch>
          </a:blipFill>
        </p:spPr>
      </p:sp>
      <p:sp>
        <p:nvSpPr>
          <p:cNvPr name="Freeform 3" id="3"/>
          <p:cNvSpPr/>
          <p:nvPr/>
        </p:nvSpPr>
        <p:spPr>
          <a:xfrm flipH="false" flipV="false" rot="0">
            <a:off x="1171556" y="2386397"/>
            <a:ext cx="7744417" cy="8081364"/>
          </a:xfrm>
          <a:custGeom>
            <a:avLst/>
            <a:gdLst/>
            <a:ahLst/>
            <a:cxnLst/>
            <a:rect r="r" b="b" t="t" l="l"/>
            <a:pathLst>
              <a:path h="8081364" w="7744417">
                <a:moveTo>
                  <a:pt x="0" y="0"/>
                </a:moveTo>
                <a:lnTo>
                  <a:pt x="7744417" y="0"/>
                </a:lnTo>
                <a:lnTo>
                  <a:pt x="7744417" y="8081364"/>
                </a:lnTo>
                <a:lnTo>
                  <a:pt x="0" y="8081364"/>
                </a:lnTo>
                <a:lnTo>
                  <a:pt x="0" y="0"/>
                </a:lnTo>
                <a:close/>
              </a:path>
            </a:pathLst>
          </a:custGeom>
          <a:blipFill>
            <a:blip r:embed="rId3"/>
            <a:stretch>
              <a:fillRect l="0" t="0" r="0" b="0"/>
            </a:stretch>
          </a:blipFill>
        </p:spPr>
      </p:sp>
      <p:grpSp>
        <p:nvGrpSpPr>
          <p:cNvPr name="Group 4" id="4"/>
          <p:cNvGrpSpPr/>
          <p:nvPr/>
        </p:nvGrpSpPr>
        <p:grpSpPr>
          <a:xfrm rot="0">
            <a:off x="10367683" y="2386397"/>
            <a:ext cx="6305030" cy="6871903"/>
            <a:chOff x="0" y="0"/>
            <a:chExt cx="812800" cy="885877"/>
          </a:xfrm>
        </p:grpSpPr>
        <p:sp>
          <p:nvSpPr>
            <p:cNvPr name="Freeform 5" id="5"/>
            <p:cNvSpPr/>
            <p:nvPr/>
          </p:nvSpPr>
          <p:spPr>
            <a:xfrm flipH="false" flipV="false" rot="0">
              <a:off x="0" y="0"/>
              <a:ext cx="812800" cy="885877"/>
            </a:xfrm>
            <a:custGeom>
              <a:avLst/>
              <a:gdLst/>
              <a:ahLst/>
              <a:cxnLst/>
              <a:rect r="r" b="b" t="t" l="l"/>
              <a:pathLst>
                <a:path h="885877" w="812800">
                  <a:moveTo>
                    <a:pt x="62623" y="0"/>
                  </a:moveTo>
                  <a:lnTo>
                    <a:pt x="750177" y="0"/>
                  </a:lnTo>
                  <a:cubicBezTo>
                    <a:pt x="766786" y="0"/>
                    <a:pt x="782714" y="6598"/>
                    <a:pt x="794458" y="18342"/>
                  </a:cubicBezTo>
                  <a:cubicBezTo>
                    <a:pt x="806202" y="30086"/>
                    <a:pt x="812800" y="46014"/>
                    <a:pt x="812800" y="62623"/>
                  </a:cubicBezTo>
                  <a:lnTo>
                    <a:pt x="812800" y="823254"/>
                  </a:lnTo>
                  <a:cubicBezTo>
                    <a:pt x="812800" y="857840"/>
                    <a:pt x="784763" y="885877"/>
                    <a:pt x="750177" y="885877"/>
                  </a:cubicBezTo>
                  <a:lnTo>
                    <a:pt x="62623" y="885877"/>
                  </a:lnTo>
                  <a:cubicBezTo>
                    <a:pt x="46014" y="885877"/>
                    <a:pt x="30086" y="879279"/>
                    <a:pt x="18342" y="867535"/>
                  </a:cubicBezTo>
                  <a:cubicBezTo>
                    <a:pt x="6598" y="855791"/>
                    <a:pt x="0" y="839863"/>
                    <a:pt x="0" y="823254"/>
                  </a:cubicBezTo>
                  <a:lnTo>
                    <a:pt x="0" y="62623"/>
                  </a:lnTo>
                  <a:cubicBezTo>
                    <a:pt x="0" y="46014"/>
                    <a:pt x="6598" y="30086"/>
                    <a:pt x="18342" y="18342"/>
                  </a:cubicBezTo>
                  <a:cubicBezTo>
                    <a:pt x="30086" y="6598"/>
                    <a:pt x="46014" y="0"/>
                    <a:pt x="62623" y="0"/>
                  </a:cubicBezTo>
                  <a:close/>
                </a:path>
              </a:pathLst>
            </a:custGeom>
            <a:solidFill>
              <a:srgbClr val="1FBBD2"/>
            </a:solidFill>
          </p:spPr>
        </p:sp>
        <p:sp>
          <p:nvSpPr>
            <p:cNvPr name="TextBox 6" id="6"/>
            <p:cNvSpPr txBox="true"/>
            <p:nvPr/>
          </p:nvSpPr>
          <p:spPr>
            <a:xfrm>
              <a:off x="0" y="-57150"/>
              <a:ext cx="812800" cy="943027"/>
            </a:xfrm>
            <a:prstGeom prst="rect">
              <a:avLst/>
            </a:prstGeom>
          </p:spPr>
          <p:txBody>
            <a:bodyPr anchor="ctr" rtlCol="false" tIns="50800" lIns="50800" bIns="50800" rIns="50800"/>
            <a:lstStyle/>
            <a:p>
              <a:pPr algn="ctr">
                <a:lnSpc>
                  <a:spcPts val="3499"/>
                </a:lnSpc>
              </a:pPr>
            </a:p>
          </p:txBody>
        </p:sp>
      </p:grpSp>
      <p:sp>
        <p:nvSpPr>
          <p:cNvPr name="Freeform 7" id="7"/>
          <p:cNvSpPr/>
          <p:nvPr/>
        </p:nvSpPr>
        <p:spPr>
          <a:xfrm flipH="false" flipV="false" rot="0">
            <a:off x="11635594" y="2436245"/>
            <a:ext cx="3769208" cy="4421359"/>
          </a:xfrm>
          <a:custGeom>
            <a:avLst/>
            <a:gdLst/>
            <a:ahLst/>
            <a:cxnLst/>
            <a:rect r="r" b="b" t="t" l="l"/>
            <a:pathLst>
              <a:path h="4421359" w="3769208">
                <a:moveTo>
                  <a:pt x="0" y="0"/>
                </a:moveTo>
                <a:lnTo>
                  <a:pt x="3769209" y="0"/>
                </a:lnTo>
                <a:lnTo>
                  <a:pt x="3769209" y="4421358"/>
                </a:lnTo>
                <a:lnTo>
                  <a:pt x="0" y="44213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8" id="8"/>
          <p:cNvGrpSpPr/>
          <p:nvPr/>
        </p:nvGrpSpPr>
        <p:grpSpPr>
          <a:xfrm rot="0">
            <a:off x="10653433" y="6857603"/>
            <a:ext cx="5619415" cy="2199177"/>
            <a:chOff x="0" y="0"/>
            <a:chExt cx="1653730" cy="647193"/>
          </a:xfrm>
        </p:grpSpPr>
        <p:sp>
          <p:nvSpPr>
            <p:cNvPr name="Freeform 9" id="9"/>
            <p:cNvSpPr/>
            <p:nvPr/>
          </p:nvSpPr>
          <p:spPr>
            <a:xfrm flipH="false" flipV="false" rot="0">
              <a:off x="0" y="0"/>
              <a:ext cx="1653729" cy="647193"/>
            </a:xfrm>
            <a:custGeom>
              <a:avLst/>
              <a:gdLst/>
              <a:ahLst/>
              <a:cxnLst/>
              <a:rect r="r" b="b" t="t" l="l"/>
              <a:pathLst>
                <a:path h="647193" w="1653729">
                  <a:moveTo>
                    <a:pt x="0" y="323596"/>
                  </a:moveTo>
                  <a:lnTo>
                    <a:pt x="406400" y="0"/>
                  </a:lnTo>
                  <a:lnTo>
                    <a:pt x="406400" y="203200"/>
                  </a:lnTo>
                  <a:lnTo>
                    <a:pt x="1653729" y="203200"/>
                  </a:lnTo>
                  <a:lnTo>
                    <a:pt x="1653729" y="443993"/>
                  </a:lnTo>
                  <a:lnTo>
                    <a:pt x="406400" y="443993"/>
                  </a:lnTo>
                  <a:lnTo>
                    <a:pt x="406400" y="647193"/>
                  </a:lnTo>
                  <a:lnTo>
                    <a:pt x="0" y="323596"/>
                  </a:lnTo>
                  <a:close/>
                </a:path>
              </a:pathLst>
            </a:custGeom>
            <a:solidFill>
              <a:srgbClr val="F71424"/>
            </a:solidFill>
          </p:spPr>
        </p:sp>
        <p:sp>
          <p:nvSpPr>
            <p:cNvPr name="TextBox 10" id="10"/>
            <p:cNvSpPr txBox="true"/>
            <p:nvPr/>
          </p:nvSpPr>
          <p:spPr>
            <a:xfrm>
              <a:off x="101600" y="146050"/>
              <a:ext cx="1552130" cy="297943"/>
            </a:xfrm>
            <a:prstGeom prst="rect">
              <a:avLst/>
            </a:prstGeom>
          </p:spPr>
          <p:txBody>
            <a:bodyPr anchor="ctr" rtlCol="false" tIns="50800" lIns="50800" bIns="50800" rIns="50800"/>
            <a:lstStyle/>
            <a:p>
              <a:pPr algn="ctr">
                <a:lnSpc>
                  <a:spcPts val="3499"/>
                </a:lnSpc>
              </a:pPr>
            </a:p>
          </p:txBody>
        </p:sp>
      </p:grpSp>
      <p:sp>
        <p:nvSpPr>
          <p:cNvPr name="TextBox 11" id="11"/>
          <p:cNvSpPr txBox="true"/>
          <p:nvPr/>
        </p:nvSpPr>
        <p:spPr>
          <a:xfrm rot="0">
            <a:off x="800673" y="1085875"/>
            <a:ext cx="16230600" cy="909905"/>
          </a:xfrm>
          <a:prstGeom prst="rect">
            <a:avLst/>
          </a:prstGeom>
        </p:spPr>
        <p:txBody>
          <a:bodyPr anchor="t" rtlCol="false" tIns="0" lIns="0" bIns="0" rIns="0">
            <a:spAutoFit/>
          </a:bodyPr>
          <a:lstStyle/>
          <a:p>
            <a:pPr algn="ctr" marL="0" indent="0" lvl="0">
              <a:lnSpc>
                <a:spcPts val="7039"/>
              </a:lnSpc>
              <a:spcBef>
                <a:spcPct val="0"/>
              </a:spcBef>
            </a:pPr>
            <a:r>
              <a:rPr lang="en-US" sz="6399">
                <a:solidFill>
                  <a:srgbClr val="FFFFFF"/>
                </a:solidFill>
                <a:latin typeface="Gotham 1 Bold"/>
              </a:rPr>
              <a:t>1.1) ANALYZING A CASE STUDY</a:t>
            </a:r>
          </a:p>
        </p:txBody>
      </p:sp>
      <p:sp>
        <p:nvSpPr>
          <p:cNvPr name="TextBox 12" id="12"/>
          <p:cNvSpPr txBox="true"/>
          <p:nvPr/>
        </p:nvSpPr>
        <p:spPr>
          <a:xfrm rot="0">
            <a:off x="11952853" y="7747642"/>
            <a:ext cx="3452713" cy="438150"/>
          </a:xfrm>
          <a:prstGeom prst="rect">
            <a:avLst/>
          </a:prstGeom>
        </p:spPr>
        <p:txBody>
          <a:bodyPr anchor="t" rtlCol="false" tIns="0" lIns="0" bIns="0" rIns="0">
            <a:spAutoFit/>
          </a:bodyPr>
          <a:lstStyle/>
          <a:p>
            <a:pPr algn="ctr">
              <a:lnSpc>
                <a:spcPts val="3300"/>
              </a:lnSpc>
              <a:spcBef>
                <a:spcPct val="0"/>
              </a:spcBef>
            </a:pPr>
            <a:r>
              <a:rPr lang="en-US" sz="3000">
                <a:solidFill>
                  <a:srgbClr val="000000"/>
                </a:solidFill>
                <a:latin typeface="Gotham 1 Heavy"/>
              </a:rPr>
              <a:t>TAKE A PICTURE!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01D66"/>
        </a:solidFill>
      </p:bgPr>
    </p:bg>
    <p:spTree>
      <p:nvGrpSpPr>
        <p:cNvPr id="1" name=""/>
        <p:cNvGrpSpPr/>
        <p:nvPr/>
      </p:nvGrpSpPr>
      <p:grpSpPr>
        <a:xfrm>
          <a:off x="0" y="0"/>
          <a:ext cx="0" cy="0"/>
          <a:chOff x="0" y="0"/>
          <a:chExt cx="0" cy="0"/>
        </a:xfrm>
      </p:grpSpPr>
      <p:sp>
        <p:nvSpPr>
          <p:cNvPr name="Freeform 2" id="2"/>
          <p:cNvSpPr/>
          <p:nvPr/>
        </p:nvSpPr>
        <p:spPr>
          <a:xfrm flipH="false" flipV="false" rot="0">
            <a:off x="15405566" y="9477375"/>
            <a:ext cx="2534295" cy="588729"/>
          </a:xfrm>
          <a:custGeom>
            <a:avLst/>
            <a:gdLst/>
            <a:ahLst/>
            <a:cxnLst/>
            <a:rect r="r" b="b" t="t" l="l"/>
            <a:pathLst>
              <a:path h="588729" w="2534295">
                <a:moveTo>
                  <a:pt x="0" y="0"/>
                </a:moveTo>
                <a:lnTo>
                  <a:pt x="2534295" y="0"/>
                </a:lnTo>
                <a:lnTo>
                  <a:pt x="2534295" y="588729"/>
                </a:lnTo>
                <a:lnTo>
                  <a:pt x="0" y="588729"/>
                </a:lnTo>
                <a:lnTo>
                  <a:pt x="0" y="0"/>
                </a:lnTo>
                <a:close/>
              </a:path>
            </a:pathLst>
          </a:custGeom>
          <a:blipFill>
            <a:blip r:embed="rId2"/>
            <a:stretch>
              <a:fillRect l="0" t="0" r="0" b="0"/>
            </a:stretch>
          </a:blipFill>
        </p:spPr>
      </p:sp>
      <p:sp>
        <p:nvSpPr>
          <p:cNvPr name="Freeform 3" id="3"/>
          <p:cNvSpPr/>
          <p:nvPr/>
        </p:nvSpPr>
        <p:spPr>
          <a:xfrm flipH="false" flipV="false" rot="0">
            <a:off x="1143783" y="3165023"/>
            <a:ext cx="16000433" cy="3956954"/>
          </a:xfrm>
          <a:custGeom>
            <a:avLst/>
            <a:gdLst/>
            <a:ahLst/>
            <a:cxnLst/>
            <a:rect r="r" b="b" t="t" l="l"/>
            <a:pathLst>
              <a:path h="3956954" w="16000433">
                <a:moveTo>
                  <a:pt x="0" y="0"/>
                </a:moveTo>
                <a:lnTo>
                  <a:pt x="16000434" y="0"/>
                </a:lnTo>
                <a:lnTo>
                  <a:pt x="16000434" y="3956954"/>
                </a:lnTo>
                <a:lnTo>
                  <a:pt x="0" y="3956954"/>
                </a:lnTo>
                <a:lnTo>
                  <a:pt x="0" y="0"/>
                </a:lnTo>
                <a:close/>
              </a:path>
            </a:pathLst>
          </a:custGeom>
          <a:blipFill>
            <a:blip r:embed="rId3"/>
            <a:stretch>
              <a:fillRect l="0" t="0" r="0" b="0"/>
            </a:stretch>
          </a:blipFill>
        </p:spPr>
      </p:sp>
      <p:grpSp>
        <p:nvGrpSpPr>
          <p:cNvPr name="Group 4" id="4"/>
          <p:cNvGrpSpPr/>
          <p:nvPr/>
        </p:nvGrpSpPr>
        <p:grpSpPr>
          <a:xfrm rot="0">
            <a:off x="3546751" y="3445612"/>
            <a:ext cx="4524687" cy="257041"/>
            <a:chOff x="0" y="0"/>
            <a:chExt cx="1191687" cy="67698"/>
          </a:xfrm>
        </p:grpSpPr>
        <p:sp>
          <p:nvSpPr>
            <p:cNvPr name="Freeform 5" id="5"/>
            <p:cNvSpPr/>
            <p:nvPr/>
          </p:nvSpPr>
          <p:spPr>
            <a:xfrm flipH="false" flipV="false" rot="0">
              <a:off x="0" y="0"/>
              <a:ext cx="1191687" cy="67698"/>
            </a:xfrm>
            <a:custGeom>
              <a:avLst/>
              <a:gdLst/>
              <a:ahLst/>
              <a:cxnLst/>
              <a:rect r="r" b="b" t="t" l="l"/>
              <a:pathLst>
                <a:path h="67698" w="1191687">
                  <a:moveTo>
                    <a:pt x="0" y="0"/>
                  </a:moveTo>
                  <a:lnTo>
                    <a:pt x="1191687" y="0"/>
                  </a:lnTo>
                  <a:lnTo>
                    <a:pt x="1191687" y="67698"/>
                  </a:lnTo>
                  <a:lnTo>
                    <a:pt x="0" y="67698"/>
                  </a:lnTo>
                  <a:close/>
                </a:path>
              </a:pathLst>
            </a:custGeom>
            <a:solidFill>
              <a:srgbClr val="FFDE17">
                <a:alpha val="24706"/>
              </a:srgbClr>
            </a:solidFill>
          </p:spPr>
        </p:sp>
        <p:sp>
          <p:nvSpPr>
            <p:cNvPr name="TextBox 6" id="6"/>
            <p:cNvSpPr txBox="true"/>
            <p:nvPr/>
          </p:nvSpPr>
          <p:spPr>
            <a:xfrm>
              <a:off x="0" y="-57150"/>
              <a:ext cx="1191687" cy="124848"/>
            </a:xfrm>
            <a:prstGeom prst="rect">
              <a:avLst/>
            </a:prstGeom>
          </p:spPr>
          <p:txBody>
            <a:bodyPr anchor="ctr" rtlCol="false" tIns="50800" lIns="50800" bIns="50800" rIns="50800"/>
            <a:lstStyle/>
            <a:p>
              <a:pPr algn="ctr">
                <a:lnSpc>
                  <a:spcPts val="3499"/>
                </a:lnSpc>
              </a:pPr>
            </a:p>
          </p:txBody>
        </p:sp>
      </p:grpSp>
      <p:sp>
        <p:nvSpPr>
          <p:cNvPr name="TextBox 7" id="7"/>
          <p:cNvSpPr txBox="true"/>
          <p:nvPr/>
        </p:nvSpPr>
        <p:spPr>
          <a:xfrm rot="0">
            <a:off x="800673" y="1085875"/>
            <a:ext cx="16230600" cy="909905"/>
          </a:xfrm>
          <a:prstGeom prst="rect">
            <a:avLst/>
          </a:prstGeom>
        </p:spPr>
        <p:txBody>
          <a:bodyPr anchor="t" rtlCol="false" tIns="0" lIns="0" bIns="0" rIns="0">
            <a:spAutoFit/>
          </a:bodyPr>
          <a:lstStyle/>
          <a:p>
            <a:pPr algn="ctr" marL="0" indent="0" lvl="0">
              <a:lnSpc>
                <a:spcPts val="7039"/>
              </a:lnSpc>
              <a:spcBef>
                <a:spcPct val="0"/>
              </a:spcBef>
            </a:pPr>
            <a:r>
              <a:rPr lang="en-US" sz="6399">
                <a:solidFill>
                  <a:srgbClr val="FFFFFF"/>
                </a:solidFill>
                <a:latin typeface="Gotham 1 Bold"/>
              </a:rPr>
              <a:t>1.1) ANALYZING A CASE STUDY</a:t>
            </a:r>
          </a:p>
        </p:txBody>
      </p:sp>
      <p:grpSp>
        <p:nvGrpSpPr>
          <p:cNvPr name="Group 8" id="8"/>
          <p:cNvGrpSpPr/>
          <p:nvPr/>
        </p:nvGrpSpPr>
        <p:grpSpPr>
          <a:xfrm rot="0">
            <a:off x="15405566" y="3478883"/>
            <a:ext cx="1267147" cy="257041"/>
            <a:chOff x="0" y="0"/>
            <a:chExt cx="333734" cy="67698"/>
          </a:xfrm>
        </p:grpSpPr>
        <p:sp>
          <p:nvSpPr>
            <p:cNvPr name="Freeform 9" id="9"/>
            <p:cNvSpPr/>
            <p:nvPr/>
          </p:nvSpPr>
          <p:spPr>
            <a:xfrm flipH="false" flipV="false" rot="0">
              <a:off x="0" y="0"/>
              <a:ext cx="333734" cy="67698"/>
            </a:xfrm>
            <a:custGeom>
              <a:avLst/>
              <a:gdLst/>
              <a:ahLst/>
              <a:cxnLst/>
              <a:rect r="r" b="b" t="t" l="l"/>
              <a:pathLst>
                <a:path h="67698" w="333734">
                  <a:moveTo>
                    <a:pt x="0" y="0"/>
                  </a:moveTo>
                  <a:lnTo>
                    <a:pt x="333734" y="0"/>
                  </a:lnTo>
                  <a:lnTo>
                    <a:pt x="333734" y="67698"/>
                  </a:lnTo>
                  <a:lnTo>
                    <a:pt x="0" y="67698"/>
                  </a:lnTo>
                  <a:close/>
                </a:path>
              </a:pathLst>
            </a:custGeom>
            <a:solidFill>
              <a:srgbClr val="FF7058">
                <a:alpha val="24706"/>
              </a:srgbClr>
            </a:solidFill>
          </p:spPr>
        </p:sp>
        <p:sp>
          <p:nvSpPr>
            <p:cNvPr name="TextBox 10" id="10"/>
            <p:cNvSpPr txBox="true"/>
            <p:nvPr/>
          </p:nvSpPr>
          <p:spPr>
            <a:xfrm>
              <a:off x="0" y="-57150"/>
              <a:ext cx="333734" cy="124848"/>
            </a:xfrm>
            <a:prstGeom prst="rect">
              <a:avLst/>
            </a:prstGeom>
          </p:spPr>
          <p:txBody>
            <a:bodyPr anchor="ctr" rtlCol="false" tIns="50800" lIns="50800" bIns="50800" rIns="50800"/>
            <a:lstStyle/>
            <a:p>
              <a:pPr algn="ctr">
                <a:lnSpc>
                  <a:spcPts val="3499"/>
                </a:lnSpc>
              </a:pPr>
            </a:p>
          </p:txBody>
        </p:sp>
      </p:grpSp>
      <p:grpSp>
        <p:nvGrpSpPr>
          <p:cNvPr name="Group 11" id="11"/>
          <p:cNvGrpSpPr/>
          <p:nvPr/>
        </p:nvGrpSpPr>
        <p:grpSpPr>
          <a:xfrm rot="0">
            <a:off x="1475969" y="3916898"/>
            <a:ext cx="3185263" cy="233295"/>
            <a:chOff x="0" y="0"/>
            <a:chExt cx="838917" cy="61444"/>
          </a:xfrm>
        </p:grpSpPr>
        <p:sp>
          <p:nvSpPr>
            <p:cNvPr name="Freeform 12" id="12"/>
            <p:cNvSpPr/>
            <p:nvPr/>
          </p:nvSpPr>
          <p:spPr>
            <a:xfrm flipH="false" flipV="false" rot="0">
              <a:off x="0" y="0"/>
              <a:ext cx="838917" cy="61444"/>
            </a:xfrm>
            <a:custGeom>
              <a:avLst/>
              <a:gdLst/>
              <a:ahLst/>
              <a:cxnLst/>
              <a:rect r="r" b="b" t="t" l="l"/>
              <a:pathLst>
                <a:path h="61444" w="838917">
                  <a:moveTo>
                    <a:pt x="0" y="0"/>
                  </a:moveTo>
                  <a:lnTo>
                    <a:pt x="838917" y="0"/>
                  </a:lnTo>
                  <a:lnTo>
                    <a:pt x="838917" y="61444"/>
                  </a:lnTo>
                  <a:lnTo>
                    <a:pt x="0" y="61444"/>
                  </a:lnTo>
                  <a:close/>
                </a:path>
              </a:pathLst>
            </a:custGeom>
            <a:solidFill>
              <a:srgbClr val="FF7058">
                <a:alpha val="24706"/>
              </a:srgbClr>
            </a:solidFill>
          </p:spPr>
        </p:sp>
        <p:sp>
          <p:nvSpPr>
            <p:cNvPr name="TextBox 13" id="13"/>
            <p:cNvSpPr txBox="true"/>
            <p:nvPr/>
          </p:nvSpPr>
          <p:spPr>
            <a:xfrm>
              <a:off x="0" y="-57150"/>
              <a:ext cx="838917" cy="118594"/>
            </a:xfrm>
            <a:prstGeom prst="rect">
              <a:avLst/>
            </a:prstGeom>
          </p:spPr>
          <p:txBody>
            <a:bodyPr anchor="ctr" rtlCol="false" tIns="50800" lIns="50800" bIns="50800" rIns="50800"/>
            <a:lstStyle/>
            <a:p>
              <a:pPr algn="ctr">
                <a:lnSpc>
                  <a:spcPts val="3499"/>
                </a:lnSpc>
              </a:pPr>
            </a:p>
          </p:txBody>
        </p:sp>
      </p:grpSp>
      <p:grpSp>
        <p:nvGrpSpPr>
          <p:cNvPr name="Group 14" id="14"/>
          <p:cNvGrpSpPr/>
          <p:nvPr/>
        </p:nvGrpSpPr>
        <p:grpSpPr>
          <a:xfrm rot="0">
            <a:off x="5463749" y="3916898"/>
            <a:ext cx="6999698" cy="233295"/>
            <a:chOff x="0" y="0"/>
            <a:chExt cx="1843542" cy="61444"/>
          </a:xfrm>
        </p:grpSpPr>
        <p:sp>
          <p:nvSpPr>
            <p:cNvPr name="Freeform 15" id="15"/>
            <p:cNvSpPr/>
            <p:nvPr/>
          </p:nvSpPr>
          <p:spPr>
            <a:xfrm flipH="false" flipV="false" rot="0">
              <a:off x="0" y="0"/>
              <a:ext cx="1843542" cy="61444"/>
            </a:xfrm>
            <a:custGeom>
              <a:avLst/>
              <a:gdLst/>
              <a:ahLst/>
              <a:cxnLst/>
              <a:rect r="r" b="b" t="t" l="l"/>
              <a:pathLst>
                <a:path h="61444" w="1843542">
                  <a:moveTo>
                    <a:pt x="0" y="0"/>
                  </a:moveTo>
                  <a:lnTo>
                    <a:pt x="1843542" y="0"/>
                  </a:lnTo>
                  <a:lnTo>
                    <a:pt x="1843542" y="61444"/>
                  </a:lnTo>
                  <a:lnTo>
                    <a:pt x="0" y="61444"/>
                  </a:lnTo>
                  <a:close/>
                </a:path>
              </a:pathLst>
            </a:custGeom>
            <a:solidFill>
              <a:srgbClr val="3BB3FF">
                <a:alpha val="24706"/>
              </a:srgbClr>
            </a:solidFill>
          </p:spPr>
        </p:sp>
        <p:sp>
          <p:nvSpPr>
            <p:cNvPr name="TextBox 16" id="16"/>
            <p:cNvSpPr txBox="true"/>
            <p:nvPr/>
          </p:nvSpPr>
          <p:spPr>
            <a:xfrm>
              <a:off x="0" y="-57150"/>
              <a:ext cx="1843542" cy="118594"/>
            </a:xfrm>
            <a:prstGeom prst="rect">
              <a:avLst/>
            </a:prstGeom>
          </p:spPr>
          <p:txBody>
            <a:bodyPr anchor="ctr" rtlCol="false" tIns="50800" lIns="50800" bIns="50800" rIns="50800"/>
            <a:lstStyle/>
            <a:p>
              <a:pPr algn="ctr">
                <a:lnSpc>
                  <a:spcPts val="3499"/>
                </a:lnSpc>
              </a:pPr>
            </a:p>
          </p:txBody>
        </p:sp>
      </p:grpSp>
      <p:sp>
        <p:nvSpPr>
          <p:cNvPr name="TextBox 17" id="17"/>
          <p:cNvSpPr txBox="true"/>
          <p:nvPr/>
        </p:nvSpPr>
        <p:spPr>
          <a:xfrm rot="0">
            <a:off x="1143783" y="2222048"/>
            <a:ext cx="16000433" cy="762000"/>
          </a:xfrm>
          <a:prstGeom prst="rect">
            <a:avLst/>
          </a:prstGeom>
        </p:spPr>
        <p:txBody>
          <a:bodyPr anchor="t" rtlCol="false" tIns="0" lIns="0" bIns="0" rIns="0">
            <a:spAutoFit/>
          </a:bodyPr>
          <a:lstStyle/>
          <a:p>
            <a:pPr>
              <a:lnSpc>
                <a:spcPts val="6299"/>
              </a:lnSpc>
            </a:pPr>
            <a:r>
              <a:rPr lang="en-US" sz="4500">
                <a:solidFill>
                  <a:srgbClr val="FFFFFF"/>
                </a:solidFill>
                <a:latin typeface="Canva Sans Bold"/>
              </a:rPr>
              <a:t>Paragraph One</a:t>
            </a:r>
          </a:p>
        </p:txBody>
      </p:sp>
      <p:sp>
        <p:nvSpPr>
          <p:cNvPr name="TextBox 18" id="18"/>
          <p:cNvSpPr txBox="true"/>
          <p:nvPr/>
        </p:nvSpPr>
        <p:spPr>
          <a:xfrm rot="0">
            <a:off x="1143783" y="7426777"/>
            <a:ext cx="16523756" cy="1600150"/>
          </a:xfrm>
          <a:prstGeom prst="rect">
            <a:avLst/>
          </a:prstGeom>
        </p:spPr>
        <p:txBody>
          <a:bodyPr anchor="t" rtlCol="false" tIns="0" lIns="0" bIns="0" rIns="0">
            <a:spAutoFit/>
          </a:bodyPr>
          <a:lstStyle/>
          <a:p>
            <a:pPr>
              <a:lnSpc>
                <a:spcPts val="4200"/>
              </a:lnSpc>
            </a:pPr>
            <a:r>
              <a:rPr lang="en-US" sz="3500">
                <a:solidFill>
                  <a:srgbClr val="FFDE17"/>
                </a:solidFill>
                <a:latin typeface="Canva Sans Bold"/>
              </a:rPr>
              <a:t>1. You are:</a:t>
            </a:r>
            <a:r>
              <a:rPr lang="en-US" sz="3500">
                <a:solidFill>
                  <a:srgbClr val="FFFFFF"/>
                </a:solidFill>
                <a:latin typeface="Canva Sans Bold"/>
              </a:rPr>
              <a:t> </a:t>
            </a:r>
            <a:r>
              <a:rPr lang="en-US" sz="3500">
                <a:solidFill>
                  <a:srgbClr val="FFFFFF"/>
                </a:solidFill>
                <a:latin typeface="Canva Sans"/>
              </a:rPr>
              <a:t>A marketing director</a:t>
            </a:r>
          </a:p>
          <a:p>
            <a:pPr>
              <a:lnSpc>
                <a:spcPts val="4200"/>
              </a:lnSpc>
            </a:pPr>
            <a:r>
              <a:rPr lang="en-US" sz="3500">
                <a:solidFill>
                  <a:srgbClr val="3BB3FF"/>
                </a:solidFill>
                <a:latin typeface="Canva Sans Bold"/>
              </a:rPr>
              <a:t>2. Judge is:</a:t>
            </a:r>
            <a:r>
              <a:rPr lang="en-US" sz="3500">
                <a:solidFill>
                  <a:srgbClr val="FFFFFF"/>
                </a:solidFill>
                <a:latin typeface="Canva Sans Bold"/>
              </a:rPr>
              <a:t> </a:t>
            </a:r>
            <a:r>
              <a:rPr lang="en-US" sz="3500">
                <a:solidFill>
                  <a:srgbClr val="FFFFFF"/>
                </a:solidFill>
                <a:latin typeface="Canva Sans"/>
              </a:rPr>
              <a:t>The owner of the team</a:t>
            </a:r>
          </a:p>
          <a:p>
            <a:pPr>
              <a:lnSpc>
                <a:spcPts val="4200"/>
              </a:lnSpc>
            </a:pPr>
            <a:r>
              <a:rPr lang="en-US" sz="3500">
                <a:solidFill>
                  <a:srgbClr val="FF7058"/>
                </a:solidFill>
                <a:latin typeface="Canva Sans Bold"/>
              </a:rPr>
              <a:t>3. The company is:</a:t>
            </a:r>
            <a:r>
              <a:rPr lang="en-US" sz="3500">
                <a:solidFill>
                  <a:srgbClr val="FFFFFF"/>
                </a:solidFill>
                <a:latin typeface="Canva Sans Bold"/>
              </a:rPr>
              <a:t> </a:t>
            </a:r>
            <a:r>
              <a:rPr lang="en-US" sz="3500">
                <a:solidFill>
                  <a:srgbClr val="FFFFFF"/>
                </a:solidFill>
                <a:latin typeface="Canva Sans"/>
              </a:rPr>
              <a:t>River City Rampage, a new semi-professional soccer team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DAFwvK2a62U</dc:identifier>
  <dcterms:modified xsi:type="dcterms:W3CDTF">2011-08-01T06:04:30Z</dcterms:modified>
  <cp:revision>1</cp:revision>
  <dc:title>FLC Competition Bootcamp</dc:title>
</cp:coreProperties>
</file>