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theme/theme13.xml" ContentType="application/vnd.openxmlformats-officedocument.theme+xml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84" r:id="rId2"/>
    <p:sldMasterId id="2147483799" r:id="rId3"/>
    <p:sldMasterId id="2147483767" r:id="rId4"/>
    <p:sldMasterId id="2147483771" r:id="rId5"/>
    <p:sldMasterId id="2147483750" r:id="rId6"/>
    <p:sldMasterId id="2147483753" r:id="rId7"/>
    <p:sldMasterId id="2147483786" r:id="rId8"/>
    <p:sldMasterId id="2147483787" r:id="rId9"/>
    <p:sldMasterId id="2147483761" r:id="rId10"/>
    <p:sldMasterId id="2147483763" r:id="rId11"/>
    <p:sldMasterId id="2147483783" r:id="rId12"/>
    <p:sldMasterId id="2147483781" r:id="rId13"/>
    <p:sldMasterId id="2147483748" r:id="rId14"/>
  </p:sldMasterIdLst>
  <p:notesMasterIdLst>
    <p:notesMasterId r:id="rId27"/>
  </p:notesMasterIdLst>
  <p:sldIdLst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7E151F73-78F9-A742-A8F9-C53D06076E4E}">
          <p14:sldIdLst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EC6"/>
    <a:srgbClr val="0A5599"/>
    <a:srgbClr val="C5E6FF"/>
    <a:srgbClr val="4291CC"/>
    <a:srgbClr val="1F3E7C"/>
    <a:srgbClr val="3ACCFD"/>
    <a:srgbClr val="0098F1"/>
    <a:srgbClr val="00EDDF"/>
    <a:srgbClr val="709F3D"/>
    <a:srgbClr val="47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434" autoAdjust="0"/>
  </p:normalViewPr>
  <p:slideViewPr>
    <p:cSldViewPr snapToGrid="0" snapToObjects="1">
      <p:cViewPr varScale="1">
        <p:scale>
          <a:sx n="64" d="100"/>
          <a:sy n="64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21E24-63C8-3041-B36F-FB3C17902AC1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2FC87-5B94-9840-ABAE-8378684CD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4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1D66E-5983-D54B-97E6-9CDC3C0997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5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D61FE-328A-475B-B577-5E11D8B297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1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D61FE-328A-475B-B577-5E11D8B297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9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5298" indent="-235298">
              <a:buAutoNum type="arabicPeriod"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D61FE-328A-475B-B577-5E11D8B297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4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D61FE-328A-475B-B577-5E11D8B297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22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D61FE-328A-475B-B577-5E11D8B297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D61FE-328A-475B-B577-5E11D8B297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404730"/>
            <a:ext cx="11290852" cy="2252869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573" y="3631098"/>
            <a:ext cx="11290853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5000" b="0" i="0" kern="1200" cap="all" spc="-100" baseline="0" smtClean="0">
                <a:solidFill>
                  <a:srgbClr val="C5E6FF"/>
                </a:solidFill>
                <a:latin typeface="Gotham Book" pitchFamily="2" charset="0"/>
                <a:ea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537110"/>
            <a:ext cx="11290852" cy="394252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text</a:t>
            </a:r>
          </a:p>
        </p:txBody>
      </p:sp>
    </p:spTree>
    <p:extLst>
      <p:ext uri="{BB962C8B-B14F-4D97-AF65-F5344CB8AC3E}">
        <p14:creationId xmlns:p14="http://schemas.microsoft.com/office/powerpoint/2010/main" val="1775039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404730"/>
            <a:ext cx="11290852" cy="2252869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573" y="3631098"/>
            <a:ext cx="11290853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5000" b="0" i="0" kern="1200" cap="all" spc="-100" baseline="0" smtClean="0">
                <a:solidFill>
                  <a:srgbClr val="418EC6"/>
                </a:solidFill>
                <a:latin typeface="Gotham Book" pitchFamily="2" charset="0"/>
                <a:ea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4188491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410817"/>
            <a:ext cx="8282809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1616765"/>
            <a:ext cx="8282809" cy="4830418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9763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1445326"/>
            <a:ext cx="8282809" cy="2189972"/>
          </a:xfrm>
          <a:prstGeom prst="rect">
            <a:avLst/>
          </a:prstGeom>
        </p:spPr>
        <p:txBody>
          <a:bodyPr anchor="b" anchorCtr="0"/>
          <a:lstStyle>
            <a:lvl1pPr marL="12700" indent="0" algn="l">
              <a:spcBef>
                <a:spcPts val="0"/>
              </a:spcBef>
              <a:buNone/>
              <a:tabLst/>
              <a:defRPr sz="6000" b="1" i="0" cap="all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3635296"/>
            <a:ext cx="8282809" cy="1317504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463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410817"/>
            <a:ext cx="8282809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rgbClr val="0A5599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1616765"/>
            <a:ext cx="8282809" cy="4830418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418EC6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340207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1445326"/>
            <a:ext cx="8282809" cy="2189972"/>
          </a:xfrm>
          <a:prstGeom prst="rect">
            <a:avLst/>
          </a:prstGeom>
        </p:spPr>
        <p:txBody>
          <a:bodyPr anchor="b" anchorCtr="0"/>
          <a:lstStyle>
            <a:lvl1pPr marL="12700" indent="0" algn="l">
              <a:spcBef>
                <a:spcPts val="0"/>
              </a:spcBef>
              <a:buNone/>
              <a:tabLst/>
              <a:defRPr sz="6000" b="1" i="0" cap="all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3635296"/>
            <a:ext cx="8282809" cy="1317504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418EC6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199570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520482"/>
            <a:ext cx="11290852" cy="599660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9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</p:spTree>
    <p:extLst>
      <p:ext uri="{BB962C8B-B14F-4D97-AF65-F5344CB8AC3E}">
        <p14:creationId xmlns:p14="http://schemas.microsoft.com/office/powerpoint/2010/main" val="185801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520482"/>
            <a:ext cx="11290852" cy="599660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9000" b="0" i="0" cap="all" spc="-100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</p:spTree>
    <p:extLst>
      <p:ext uri="{BB962C8B-B14F-4D97-AF65-F5344CB8AC3E}">
        <p14:creationId xmlns:p14="http://schemas.microsoft.com/office/powerpoint/2010/main" val="1534533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520482"/>
            <a:ext cx="11290852" cy="599660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9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7569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27" y="5544156"/>
            <a:ext cx="2782937" cy="6464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24068" y="681318"/>
            <a:ext cx="7209186" cy="2493748"/>
          </a:xfrm>
          <a:prstGeom prst="rect">
            <a:avLst/>
          </a:prstGeom>
        </p:spPr>
        <p:txBody>
          <a:bodyPr anchor="b" anchorCtr="0"/>
          <a:lstStyle>
            <a:lvl1pPr marL="12700" indent="0" algn="l">
              <a:spcBef>
                <a:spcPts val="0"/>
              </a:spcBef>
              <a:buNone/>
              <a:tabLst/>
              <a:defRPr lang="en-US" sz="6000" b="1" i="0" kern="1200" cap="all" baseline="0" dirty="0">
                <a:solidFill>
                  <a:schemeClr val="bg1">
                    <a:lumMod val="95000"/>
                  </a:schemeClr>
                </a:solidFill>
                <a:effectLst>
                  <a:outerShdw blurRad="190500" algn="ctr" rotWithShape="0">
                    <a:srgbClr val="1F4C48">
                      <a:alpha val="78039"/>
                    </a:srgbClr>
                  </a:outerShdw>
                </a:effectLst>
                <a:latin typeface="Gotham" charset="0"/>
                <a:ea typeface="Gotham" charset="0"/>
                <a:cs typeface="Gotham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24068" y="3175065"/>
            <a:ext cx="7209186" cy="1809311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F3ECD4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982621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6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3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F79C8-5DA6-4D3E-9A5D-8864887209D6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B500B-9687-4363-B863-5106D127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10817" y="821634"/>
            <a:ext cx="11370366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6000" b="1" i="0" cap="all" baseline="0">
                <a:solidFill>
                  <a:srgbClr val="AEA640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/>
              <a:t>Add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10817" y="2027583"/>
            <a:ext cx="11370366" cy="4015408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1A3F3C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908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D522-A2D2-144C-98E9-EB866CE4B8F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10817" y="410817"/>
            <a:ext cx="11370366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9719D6-A04B-0140-B631-C6FD3F97063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1616765"/>
            <a:ext cx="11370366" cy="4320011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1849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D522-A2D2-144C-98E9-EB866CE4B8F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10817" y="410817"/>
            <a:ext cx="11370366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rgbClr val="0A5599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9719D6-A04B-0140-B631-C6FD3F97063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1616765"/>
            <a:ext cx="11370366" cy="4320011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418EC6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70464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835389-AF96-1046-BB78-CAAB2B71CD9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6531" y="410817"/>
            <a:ext cx="8314652" cy="1205949"/>
          </a:xfrm>
          <a:prstGeom prst="rect">
            <a:avLst/>
          </a:prstGeom>
        </p:spPr>
        <p:txBody>
          <a:bodyPr anchor="ctr" anchorCtr="0"/>
          <a:lstStyle>
            <a:lvl1pPr marL="12700" indent="0" algn="r">
              <a:spcBef>
                <a:spcPts val="0"/>
              </a:spcBef>
              <a:buNone/>
              <a:tabLst/>
              <a:defRPr sz="5000" b="1" i="0" cap="all" baseline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6C1247-0F50-804E-AF95-6BE086C0242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2225275"/>
            <a:ext cx="11370366" cy="3711502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835389-AF96-1046-BB78-CAAB2B71CD9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6531" y="410817"/>
            <a:ext cx="8314652" cy="1205949"/>
          </a:xfrm>
          <a:prstGeom prst="rect">
            <a:avLst/>
          </a:prstGeom>
        </p:spPr>
        <p:txBody>
          <a:bodyPr anchor="ctr" anchorCtr="0"/>
          <a:lstStyle>
            <a:lvl1pPr marL="12700" indent="0" algn="r">
              <a:spcBef>
                <a:spcPts val="0"/>
              </a:spcBef>
              <a:buNone/>
              <a:tabLst/>
              <a:defRPr lang="en-US" sz="5000" b="1" i="0" kern="1200" cap="all" baseline="0" dirty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6C1247-0F50-804E-AF95-6BE086C0242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2225275"/>
            <a:ext cx="11370366" cy="3711502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0A5599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16920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537110"/>
            <a:ext cx="11290852" cy="394252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text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0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EE0E21-A8FB-D44C-9D6E-E4DD7C1180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01" r:id="rId2"/>
    <p:sldLayoutId id="2147483802" r:id="rId3"/>
    <p:sldLayoutId id="214748380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E3F6F-3648-0A46-9626-40556CCF05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1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380ED-8C98-B743-B1AF-3C59DFC00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0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ACF81-ECE5-9944-A5A9-34AC70408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C824F-1E67-3040-A963-824710F11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4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68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F7CAF-8A11-7041-BC72-CB2A91A75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E7B19-82D5-8A46-A133-9A90387AE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019F9-E2AA-9848-AFBF-C65E5F4E35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2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69E1B-35D3-9648-852C-81FDDEACCF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2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A7FF-E2BB-484A-A78F-4FCFB7D20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9DEB34-67D8-3948-AD80-80917A7417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5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1A3D59-A9D8-F645-A0E9-F3CBEE21BB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5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94A6B-E9A7-5849-A764-D53F9BD123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ca.org/wp-content/uploads/2016/08/hs_elevate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s://www.deca.org/wp-content/uploads/2017/08/Campaign-Guidebook.pdf" TargetMode="External"/><Relationship Id="rId4" Type="http://schemas.openxmlformats.org/officeDocument/2006/relationships/hyperlink" Target="https://www.dropbox.com/s/bh6uetg6cksyfte/Teach_DECA_Chapter_Campaigns_Guide_Annual.pdf?dl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6ubkp8ipz8nssjc/Teach_DECA_CA_Weekly_Planner_Guide_18_19.pdf?dl=1" TargetMode="External"/><Relationship Id="rId2" Type="http://schemas.openxmlformats.org/officeDocument/2006/relationships/hyperlink" Target="https://www.dropbox.com/s/uwtxq2ww6atj4ti/Teach_DECA_CA_Menu_Guide_18_19.pdf?dl=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dropbox.com/s/uz1kigm6vnx0383/Teach_DECA_CA_Program_Checklist_18_19.pdf?dl=1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02964502/b2140caf8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dropbox.com/s/i5vq1cv0lgscnc8/Teach_DECA_What_Is_DECA_PowerPoint_Annual.ppt?dl=1" TargetMode="External"/><Relationship Id="rId7" Type="http://schemas.openxmlformats.org/officeDocument/2006/relationships/hyperlink" Target="https://twitter.com/decain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decadirect.org/" TargetMode="External"/><Relationship Id="rId5" Type="http://schemas.openxmlformats.org/officeDocument/2006/relationships/hyperlink" Target="https://www.deca.org/wp-content/uploads/2017/03/HS-Social-Media-Guide-2016.pdf" TargetMode="External"/><Relationship Id="rId4" Type="http://schemas.openxmlformats.org/officeDocument/2006/relationships/hyperlink" Target="https://www.dropbox.com/s/bh6uetg6cksyfte/Teach_DECA_Chapter_Campaigns_Guide_Annual.pdf?dl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x4673v4prb91ftk/Teach_DECA_Member_Application_Portal_Template.pdf?dl=1" TargetMode="External"/><Relationship Id="rId2" Type="http://schemas.openxmlformats.org/officeDocument/2006/relationships/hyperlink" Target="https://www.dropbox.com/s/pmya7frg22zz2be/Teach_DECA_First_Meeting_Facilitation_Guide.pdf?dl=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hyperlink" Target="https://www.dropbox.com/s/48671sd2vj80ovt/Teach_DECA_Member_Sign_Up_Template.xlsx?dl=1" TargetMode="External"/><Relationship Id="rId4" Type="http://schemas.openxmlformats.org/officeDocument/2006/relationships/hyperlink" Target="https://www.dropbox.com/s/c1e6l6sjovr5wch/Teach_DECA_Member_Sign_Up_Template_Guide.pdf?dl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qqs27fypp2l2a9i/Teach_DECA_Member_Agreement_Template.docx?dl=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qg5vnfj7vh88cnx/Teach_DECA_Online_Membership_Instructions_Guide_18_19.pdf?dl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4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Elect student </a:t>
            </a:r>
            <a:r>
              <a:rPr lang="en-US" dirty="0">
                <a:latin typeface="Gotham"/>
                <a:hlinkClick r:id="rId3"/>
              </a:rPr>
              <a:t>leaders</a:t>
            </a:r>
            <a:r>
              <a:rPr lang="en-US" dirty="0">
                <a:latin typeface="Gotham"/>
              </a:rPr>
              <a:t> – look at page 23 specifically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Train student </a:t>
            </a:r>
            <a:r>
              <a:rPr lang="en-US" dirty="0">
                <a:latin typeface="Gotham"/>
                <a:hlinkClick r:id="rId3"/>
              </a:rPr>
              <a:t>leaders</a:t>
            </a:r>
            <a:r>
              <a:rPr lang="en-US" dirty="0">
                <a:latin typeface="Gotham"/>
              </a:rPr>
              <a:t> – look at 15-17 specifically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Advocate for your program</a:t>
            </a:r>
          </a:p>
          <a:p>
            <a:pPr marL="971550" lvl="1" indent="-514350" algn="l">
              <a:buFont typeface="+mj-lt"/>
              <a:buAutoNum type="alphaLcPeriod"/>
            </a:pPr>
            <a:r>
              <a:rPr lang="en-US" sz="2800" dirty="0">
                <a:solidFill>
                  <a:srgbClr val="0A5599"/>
                </a:solidFill>
                <a:latin typeface="Gotham"/>
                <a:hlinkClick r:id="rId4"/>
              </a:rPr>
              <a:t>Chapter Campaigns </a:t>
            </a:r>
          </a:p>
          <a:p>
            <a:pPr marL="971550" lvl="1" indent="-514350" algn="l">
              <a:buFont typeface="+mj-lt"/>
              <a:buAutoNum type="alphaLcPeriod"/>
            </a:pPr>
            <a:r>
              <a:rPr lang="en-US" sz="2800" dirty="0">
                <a:solidFill>
                  <a:srgbClr val="0A5599"/>
                </a:solidFill>
                <a:latin typeface="Gotham"/>
                <a:hlinkClick r:id="rId4"/>
              </a:rPr>
              <a:t>CTE month</a:t>
            </a:r>
            <a:r>
              <a:rPr lang="en-US" sz="2800" dirty="0">
                <a:solidFill>
                  <a:srgbClr val="0A5599"/>
                </a:solidFill>
                <a:latin typeface="Gotham"/>
              </a:rPr>
              <a:t> </a:t>
            </a:r>
          </a:p>
          <a:p>
            <a:pPr marL="971550" lvl="1" indent="-514350" algn="l">
              <a:buFont typeface="+mj-lt"/>
              <a:buAutoNum type="alphaLcPeriod"/>
            </a:pPr>
            <a:r>
              <a:rPr lang="en-US" sz="2800" dirty="0">
                <a:solidFill>
                  <a:srgbClr val="0A5599"/>
                </a:solidFill>
                <a:latin typeface="Gotham"/>
                <a:hlinkClick r:id="rId4"/>
              </a:rPr>
              <a:t>Community service/volunteerism</a:t>
            </a:r>
            <a:r>
              <a:rPr lang="en-US" sz="2800" dirty="0">
                <a:solidFill>
                  <a:srgbClr val="0A5599"/>
                </a:solidFill>
                <a:latin typeface="Gotham"/>
                <a:hlinkClick r:id="rId5"/>
              </a:rPr>
              <a:t> </a:t>
            </a:r>
            <a:br>
              <a:rPr lang="en-US" sz="2800" dirty="0">
                <a:solidFill>
                  <a:srgbClr val="0A5599"/>
                </a:solidFill>
                <a:latin typeface="Gotham"/>
              </a:rPr>
            </a:b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5. Lead and Elect Officer Team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987" y="4419600"/>
            <a:ext cx="3362325" cy="22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560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Gotham"/>
              </a:rPr>
              <a:t>Calendars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Gotham"/>
                <a:hlinkClick r:id="rId2"/>
              </a:rPr>
              <a:t>DECA</a:t>
            </a:r>
            <a:r>
              <a:rPr lang="en-US" sz="3600" i="1" dirty="0">
                <a:latin typeface="Gotham"/>
                <a:hlinkClick r:id="rId2"/>
              </a:rPr>
              <a:t> Menu</a:t>
            </a:r>
            <a:endParaRPr lang="en-US" sz="3600" i="1" dirty="0">
              <a:latin typeface="Gotha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Gotham"/>
                <a:hlinkClick r:id="rId3"/>
              </a:rPr>
              <a:t>DECA</a:t>
            </a:r>
            <a:r>
              <a:rPr lang="en-US" sz="3600" i="1" dirty="0">
                <a:latin typeface="Gotham"/>
                <a:hlinkClick r:id="rId3"/>
              </a:rPr>
              <a:t> Weekly Planner</a:t>
            </a:r>
            <a:endParaRPr lang="en-US" sz="3600" dirty="0">
              <a:latin typeface="Gotham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E90A25-1553-459C-AD79-6399A25FC219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6. Schedule Your Year!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553" y="4057651"/>
            <a:ext cx="5395809" cy="21431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3694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51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Get Started with </a:t>
            </a:r>
            <a:r>
              <a:rPr lang="en-US" b="1" dirty="0" err="1"/>
              <a:t>DECA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49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Program agenda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Gotham"/>
              </a:rPr>
              <a:t>Print out your Program Checklist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How do I activate my chapter?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How do I get my students excited about DECA?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How do I run a meeting?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How do I gain commitment and register my members?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How do I get my students involved and engaged to lead DECA?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otham"/>
              </a:rPr>
              <a:t>How do I get decide what activities to do in DECA?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1122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Program checklist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12700" indent="0">
              <a:buNone/>
            </a:pPr>
            <a:r>
              <a:rPr lang="en-US" dirty="0">
                <a:latin typeface="Gotham"/>
                <a:hlinkClick r:id="rId2"/>
              </a:rPr>
              <a:t>Program Checklist</a:t>
            </a:r>
            <a:endParaRPr lang="en-US" dirty="0">
              <a:latin typeface="Gotham"/>
            </a:endParaRPr>
          </a:p>
          <a:p>
            <a:r>
              <a:rPr lang="en-US" dirty="0">
                <a:latin typeface="Gotham"/>
              </a:rPr>
              <a:t>Who to meet and know</a:t>
            </a:r>
          </a:p>
          <a:p>
            <a:r>
              <a:rPr lang="en-US" dirty="0">
                <a:latin typeface="Gotham"/>
              </a:rPr>
              <a:t>Important forms and documents</a:t>
            </a:r>
          </a:p>
          <a:p>
            <a:r>
              <a:rPr lang="en-US" dirty="0">
                <a:latin typeface="Gotham"/>
              </a:rPr>
              <a:t>Things to keep in mind for a successful year!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5" y="3995455"/>
            <a:ext cx="5008908" cy="19413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6772275" y="5543550"/>
            <a:ext cx="3586163" cy="393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1. Activate your chapter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10817" y="1616765"/>
            <a:ext cx="11370366" cy="1612209"/>
          </a:xfrm>
        </p:spPr>
        <p:txBody>
          <a:bodyPr/>
          <a:lstStyle/>
          <a:p>
            <a:r>
              <a:rPr lang="en-US" sz="3200" dirty="0">
                <a:latin typeface="Gotham"/>
              </a:rPr>
              <a:t>Tutorial (</a:t>
            </a:r>
            <a:r>
              <a:rPr lang="en-US" sz="3200" dirty="0">
                <a:latin typeface="Gotham"/>
                <a:hlinkClick r:id="rId3"/>
              </a:rPr>
              <a:t>tutorial here</a:t>
            </a:r>
            <a:r>
              <a:rPr lang="en-US" sz="3200" dirty="0">
                <a:latin typeface="Gotham"/>
              </a:rPr>
              <a:t>)</a:t>
            </a:r>
          </a:p>
          <a:p>
            <a:r>
              <a:rPr lang="en-US" sz="3200" dirty="0">
                <a:latin typeface="Gotham"/>
              </a:rPr>
              <a:t>This is done once and will result in your </a:t>
            </a:r>
            <a:r>
              <a:rPr lang="en-US" sz="3200" u="sng" dirty="0">
                <a:latin typeface="Gotham"/>
              </a:rPr>
              <a:t>permanent</a:t>
            </a:r>
            <a:r>
              <a:rPr lang="en-US" sz="3200" dirty="0">
                <a:latin typeface="Gotham"/>
              </a:rPr>
              <a:t> Chapter ID#/Username being issued.</a:t>
            </a:r>
          </a:p>
          <a:p>
            <a:pPr marL="1270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830" y="5086350"/>
            <a:ext cx="4659354" cy="10763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85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2. Excite Your Students</a:t>
            </a:r>
            <a:endParaRPr lang="en-US" dirty="0"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dirty="0">
                <a:latin typeface="Gotham"/>
                <a:hlinkClick r:id="rId3"/>
              </a:rPr>
              <a:t>What is DECA Presentation</a:t>
            </a:r>
            <a:endParaRPr lang="en-US" sz="2800" dirty="0">
              <a:latin typeface="Gotham"/>
            </a:endParaRPr>
          </a:p>
          <a:p>
            <a:r>
              <a:rPr lang="en-US" sz="2800" dirty="0">
                <a:latin typeface="Gotham"/>
              </a:rPr>
              <a:t>Request a State Officer visit</a:t>
            </a:r>
          </a:p>
          <a:p>
            <a:r>
              <a:rPr lang="en-US" sz="2800" dirty="0">
                <a:latin typeface="Gotham"/>
                <a:hlinkClick r:id="rId4"/>
              </a:rPr>
              <a:t>Chapter Campaigns</a:t>
            </a:r>
            <a:r>
              <a:rPr lang="en-US" sz="2800" dirty="0">
                <a:latin typeface="Gotham"/>
              </a:rPr>
              <a:t> can kick-off events for your members to network, engage, and grow as leaders!</a:t>
            </a:r>
          </a:p>
          <a:p>
            <a:r>
              <a:rPr lang="en-US" sz="2800" dirty="0">
                <a:latin typeface="Gotham"/>
                <a:hlinkClick r:id="rId5"/>
              </a:rPr>
              <a:t>Social Media Correspondent </a:t>
            </a:r>
            <a:r>
              <a:rPr lang="en-US" sz="2800" dirty="0">
                <a:latin typeface="Gotham"/>
              </a:rPr>
              <a:t>– </a:t>
            </a:r>
            <a:r>
              <a:rPr lang="en-US" sz="2800" dirty="0">
                <a:latin typeface="Gotham"/>
                <a:hlinkClick r:id="rId6"/>
              </a:rPr>
              <a:t>DECA Direct </a:t>
            </a:r>
            <a:r>
              <a:rPr lang="en-US" sz="2800" dirty="0">
                <a:latin typeface="Gotham"/>
              </a:rPr>
              <a:t>– </a:t>
            </a:r>
            <a:r>
              <a:rPr lang="en-US" sz="2800" dirty="0">
                <a:latin typeface="Gotham"/>
                <a:hlinkClick r:id="rId7"/>
              </a:rPr>
              <a:t>Twitter</a:t>
            </a:r>
            <a:r>
              <a:rPr lang="en-US" sz="2800" dirty="0">
                <a:latin typeface="Gotham"/>
              </a:rPr>
              <a:t>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088" y="4529137"/>
            <a:ext cx="3333750" cy="22002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1767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3. Meet Your Potential Members</a:t>
            </a:r>
            <a:endParaRPr lang="en-US" sz="4400" dirty="0"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Gotham"/>
                <a:hlinkClick r:id="rId2"/>
              </a:rPr>
              <a:t>First Meeting Facilitation Guide</a:t>
            </a:r>
            <a:endParaRPr lang="en-US" dirty="0">
              <a:latin typeface="Gotham"/>
            </a:endParaRPr>
          </a:p>
          <a:p>
            <a:r>
              <a:rPr lang="en-US" dirty="0">
                <a:latin typeface="Gotham"/>
                <a:hlinkClick r:id="rId3"/>
              </a:rPr>
              <a:t>Membership Application</a:t>
            </a:r>
            <a:endParaRPr lang="en-US" dirty="0">
              <a:latin typeface="Gotham"/>
            </a:endParaRPr>
          </a:p>
          <a:p>
            <a:r>
              <a:rPr lang="en-US" dirty="0">
                <a:latin typeface="Gotham"/>
                <a:hlinkClick r:id="rId4"/>
              </a:rPr>
              <a:t>Membership Sign-Up Sheet Instructions</a:t>
            </a:r>
            <a:endParaRPr lang="en-US" dirty="0">
              <a:latin typeface="Gotham"/>
            </a:endParaRPr>
          </a:p>
          <a:p>
            <a:r>
              <a:rPr lang="en-US" dirty="0">
                <a:latin typeface="Gotham"/>
                <a:hlinkClick r:id="rId5"/>
              </a:rPr>
              <a:t>Membership Sign-Up Sheet</a:t>
            </a:r>
            <a:endParaRPr lang="en-US" dirty="0">
              <a:latin typeface="Gotha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225" y="3633788"/>
            <a:ext cx="4533900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822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4. Gain commitment</a:t>
            </a:r>
            <a:endParaRPr lang="en-US" sz="5400" dirty="0"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Gotham"/>
                <a:cs typeface="Gotham Medium" pitchFamily="50" charset="0"/>
              </a:rPr>
              <a:t>Sign-Up Sheet</a:t>
            </a:r>
          </a:p>
          <a:p>
            <a:r>
              <a:rPr lang="en-US" dirty="0">
                <a:latin typeface="Gotham"/>
                <a:cs typeface="Gotham Medium" pitchFamily="50" charset="0"/>
                <a:hlinkClick r:id="rId3"/>
              </a:rPr>
              <a:t>Member Agreement </a:t>
            </a:r>
            <a:r>
              <a:rPr lang="en-US" dirty="0">
                <a:latin typeface="Gotham"/>
                <a:cs typeface="Gotham Medium" pitchFamily="50" charset="0"/>
              </a:rPr>
              <a:t>(Chapter Management)</a:t>
            </a:r>
          </a:p>
          <a:p>
            <a:r>
              <a:rPr lang="en-US" dirty="0">
                <a:latin typeface="Gotham"/>
                <a:cs typeface="Gotham Medium" pitchFamily="50" charset="0"/>
              </a:rPr>
              <a:t>Collect membership dues - $8 for </a:t>
            </a:r>
            <a:r>
              <a:rPr lang="en-US" dirty="0" err="1">
                <a:latin typeface="Gotham"/>
                <a:cs typeface="Gotham Medium" pitchFamily="50" charset="0"/>
              </a:rPr>
              <a:t>DECA</a:t>
            </a:r>
            <a:r>
              <a:rPr lang="en-US" dirty="0">
                <a:latin typeface="Gotham"/>
                <a:cs typeface="Gotham Medium" pitchFamily="50" charset="0"/>
              </a:rPr>
              <a:t> </a:t>
            </a:r>
            <a:r>
              <a:rPr lang="en-US" dirty="0" err="1">
                <a:latin typeface="Gotham"/>
                <a:cs typeface="Gotham Medium" pitchFamily="50" charset="0"/>
              </a:rPr>
              <a:t>Inc</a:t>
            </a:r>
            <a:r>
              <a:rPr lang="en-US" dirty="0">
                <a:latin typeface="Gotham"/>
                <a:cs typeface="Gotham Medium" pitchFamily="50" charset="0"/>
              </a:rPr>
              <a:t> / State dues vary</a:t>
            </a:r>
          </a:p>
          <a:p>
            <a:pPr lvl="1"/>
            <a:r>
              <a:rPr lang="en-US" sz="3000" dirty="0">
                <a:solidFill>
                  <a:srgbClr val="418EC6"/>
                </a:solidFill>
                <a:latin typeface="Gotham"/>
                <a:cs typeface="Gotham Medium" pitchFamily="50" charset="0"/>
              </a:rPr>
              <a:t>Through your bookstore </a:t>
            </a:r>
            <a:br>
              <a:rPr lang="en-US" sz="3000" dirty="0">
                <a:solidFill>
                  <a:srgbClr val="418EC6"/>
                </a:solidFill>
                <a:latin typeface="Gotham"/>
                <a:cs typeface="Gotham Medium" pitchFamily="50" charset="0"/>
              </a:rPr>
            </a:br>
            <a:r>
              <a:rPr lang="en-US" sz="2400" dirty="0">
                <a:solidFill>
                  <a:srgbClr val="418EC6"/>
                </a:solidFill>
                <a:latin typeface="Gotham"/>
                <a:cs typeface="Gotham Medium" pitchFamily="50" charset="0"/>
              </a:rPr>
              <a:t>(bookstore managers deal with all of the money)</a:t>
            </a:r>
          </a:p>
          <a:p>
            <a:pPr lvl="1"/>
            <a:r>
              <a:rPr lang="en-US" sz="3000" dirty="0">
                <a:solidFill>
                  <a:srgbClr val="418EC6"/>
                </a:solidFill>
                <a:latin typeface="Gotham"/>
                <a:cs typeface="Gotham Medium" pitchFamily="50" charset="0"/>
              </a:rPr>
              <a:t>In class </a:t>
            </a:r>
            <a:br>
              <a:rPr lang="en-US" sz="3000" dirty="0">
                <a:solidFill>
                  <a:srgbClr val="418EC6"/>
                </a:solidFill>
                <a:latin typeface="Gotham"/>
                <a:cs typeface="Gotham Medium" pitchFamily="50" charset="0"/>
              </a:rPr>
            </a:br>
            <a:r>
              <a:rPr lang="en-US" sz="2400" dirty="0">
                <a:solidFill>
                  <a:srgbClr val="418EC6"/>
                </a:solidFill>
                <a:latin typeface="Gotham"/>
                <a:cs typeface="Gotham Medium" pitchFamily="50" charset="0"/>
              </a:rPr>
              <a:t>(you deal with all of the money)</a:t>
            </a:r>
          </a:p>
          <a:p>
            <a:pPr lvl="1"/>
            <a:r>
              <a:rPr lang="en-US" sz="2400" dirty="0">
                <a:solidFill>
                  <a:srgbClr val="418EC6"/>
                </a:solidFill>
                <a:latin typeface="Gotham"/>
                <a:cs typeface="Gotham Medium" pitchFamily="50" charset="0"/>
              </a:rPr>
              <a:t>Develop a tracking system for finances</a:t>
            </a:r>
          </a:p>
          <a:p>
            <a:pPr lvl="1"/>
            <a:endParaRPr lang="en-US" sz="3000" dirty="0">
              <a:latin typeface="Gotham"/>
            </a:endParaRPr>
          </a:p>
          <a:p>
            <a:pPr lvl="1"/>
            <a:endParaRPr lang="en-US" sz="3000" dirty="0">
              <a:latin typeface="Gotham"/>
            </a:endParaRPr>
          </a:p>
          <a:p>
            <a:endParaRPr lang="en-US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124666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>
                <a:latin typeface="Gotham"/>
              </a:rPr>
              <a:t>Register members through the membership portal</a:t>
            </a:r>
          </a:p>
          <a:p>
            <a:pPr lvl="1"/>
            <a:r>
              <a:rPr lang="en-US" sz="3200" dirty="0">
                <a:solidFill>
                  <a:srgbClr val="0A5599"/>
                </a:solidFill>
                <a:latin typeface="Gotham"/>
                <a:hlinkClick r:id="rId3"/>
              </a:rPr>
              <a:t>Membership Instructions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4. register Your members</a:t>
            </a:r>
            <a:endParaRPr lang="en-US" sz="5400" dirty="0">
              <a:latin typeface="Gotham Medium" pitchFamily="50" charset="0"/>
              <a:cs typeface="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647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CC44FB5D-62FA-49F1-B02B-9122F25D8A34}"/>
    </a:ext>
  </a:extLst>
</a:theme>
</file>

<file path=ppt/theme/theme10.xml><?xml version="1.0" encoding="utf-8"?>
<a:theme xmlns:a="http://schemas.openxmlformats.org/drawingml/2006/main" name="Text Slide 5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E9B1245C-47C5-46BF-883D-A205F87769B4}"/>
    </a:ext>
  </a:extLst>
</a:theme>
</file>

<file path=ppt/theme/theme11.xml><?xml version="1.0" encoding="utf-8"?>
<a:theme xmlns:a="http://schemas.openxmlformats.org/drawingml/2006/main" name="Text Slide 5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CFC8FA8B-EC69-4E32-966F-740F47E44940}"/>
    </a:ext>
  </a:extLst>
</a:theme>
</file>

<file path=ppt/theme/theme12.xml><?xml version="1.0" encoding="utf-8"?>
<a:theme xmlns:a="http://schemas.openxmlformats.org/drawingml/2006/main" name="Text Slide 5-Gra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A1B5073D-3ACE-4653-B9D8-C5F68D2BA848}"/>
    </a:ext>
  </a:extLst>
</a:theme>
</file>

<file path=ppt/theme/theme13.xml><?xml version="1.0" encoding="utf-8"?>
<a:theme xmlns:a="http://schemas.openxmlformats.org/drawingml/2006/main" name="Copy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2D050"/>
        </a:solidFill>
      </a:spPr>
      <a:bodyPr rIns="365760" rtlCol="0" anchor="ctr"/>
      <a:lstStyle>
        <a:defPPr algn="ctr">
          <a:defRPr sz="3200" dirty="0" smtClean="0">
            <a:solidFill>
              <a:schemeClr val="bg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D4A7A2F8-D3ED-495C-8296-8B7902B7B3BF}"/>
    </a:ext>
  </a:extLst>
</a:theme>
</file>

<file path=ppt/theme/theme14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2D050"/>
        </a:solidFill>
      </a:spPr>
      <a:bodyPr rIns="365760" rtlCol="0" anchor="ctr"/>
      <a:lstStyle>
        <a:defPPr algn="ctr">
          <a:defRPr sz="3200" dirty="0" smtClean="0">
            <a:solidFill>
              <a:schemeClr val="bg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371B44F2-75DB-4C02-B10A-A7FA0EE50FE0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 1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B33CC3B7-A9D7-4B96-99EF-50C7E2FB43EC}"/>
    </a:ext>
  </a:extLst>
</a:theme>
</file>

<file path=ppt/theme/theme3.xml><?xml version="1.0" encoding="utf-8"?>
<a:theme xmlns:a="http://schemas.openxmlformats.org/drawingml/2006/main" name="Text Slide 1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6563C1D1-C2F8-4617-A267-6DE500232B75}"/>
    </a:ext>
  </a:extLst>
</a:theme>
</file>

<file path=ppt/theme/theme4.xml><?xml version="1.0" encoding="utf-8"?>
<a:theme xmlns:a="http://schemas.openxmlformats.org/drawingml/2006/main" name="Text Slide 2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2DCE1993-8DE3-495B-9821-335FEEC2121D}"/>
    </a:ext>
  </a:extLst>
</a:theme>
</file>

<file path=ppt/theme/theme5.xml><?xml version="1.0" encoding="utf-8"?>
<a:theme xmlns:a="http://schemas.openxmlformats.org/drawingml/2006/main" name="Text Slide 2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2B6EFAE8-C4EB-4C1A-9945-141CE50B5B81}"/>
    </a:ext>
  </a:extLst>
</a:theme>
</file>

<file path=ppt/theme/theme6.xml><?xml version="1.0" encoding="utf-8"?>
<a:theme xmlns:a="http://schemas.openxmlformats.org/drawingml/2006/main" name="Text Slide 3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7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DFC0851F-BEB2-44A6-AA35-846E47615DCB}"/>
    </a:ext>
  </a:extLst>
</a:theme>
</file>

<file path=ppt/theme/theme7.xml><?xml version="1.0" encoding="utf-8"?>
<a:theme xmlns:a="http://schemas.openxmlformats.org/drawingml/2006/main" name="Text Slide 3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9F2918EA-3703-4A9E-9CA1-1BDBE2973E69}"/>
    </a:ext>
  </a:extLst>
</a:theme>
</file>

<file path=ppt/theme/theme8.xml><?xml version="1.0" encoding="utf-8"?>
<a:theme xmlns:a="http://schemas.openxmlformats.org/drawingml/2006/main" name="Text Slide 4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EDB93AF4-9CC7-42A0-B09B-8089DC1B13FF}"/>
    </a:ext>
  </a:extLst>
</a:theme>
</file>

<file path=ppt/theme/theme9.xml><?xml version="1.0" encoding="utf-8"?>
<a:theme xmlns:a="http://schemas.openxmlformats.org/drawingml/2006/main" name="Text Slide 4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3E041A50-AAF0-4030-8641-B60EDFC4EE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TRIMedia-Teach DECA-PowerPoint-Template-v2</Template>
  <TotalTime>98</TotalTime>
  <Words>275</Words>
  <Application>Microsoft Office PowerPoint</Application>
  <PresentationFormat>Widescreen</PresentationFormat>
  <Paragraphs>56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Arial</vt:lpstr>
      <vt:lpstr>Calibri</vt:lpstr>
      <vt:lpstr>Calibri Light</vt:lpstr>
      <vt:lpstr>Gotham</vt:lpstr>
      <vt:lpstr>Gotham Bold</vt:lpstr>
      <vt:lpstr>Gotham Book</vt:lpstr>
      <vt:lpstr>Gotham Medium</vt:lpstr>
      <vt:lpstr>Wingdings</vt:lpstr>
      <vt:lpstr>Default</vt:lpstr>
      <vt:lpstr>Text Slide 1-Dark</vt:lpstr>
      <vt:lpstr>Text Slide 1-Light</vt:lpstr>
      <vt:lpstr>Text Slide 2-Dark</vt:lpstr>
      <vt:lpstr>Text Slide 2-Light</vt:lpstr>
      <vt:lpstr>Text Slide 3-Dark</vt:lpstr>
      <vt:lpstr>Text Slide 3-Light</vt:lpstr>
      <vt:lpstr>Text Slide 4-Dark</vt:lpstr>
      <vt:lpstr>Text Slide 4-Light</vt:lpstr>
      <vt:lpstr>Text Slide 5-Dark</vt:lpstr>
      <vt:lpstr>Text Slide 5-Light</vt:lpstr>
      <vt:lpstr>Text Slide 5-Gray</vt:lpstr>
      <vt:lpstr>Copyright</vt:lpstr>
      <vt:lpstr>Blank</vt:lpstr>
      <vt:lpstr>PowerPoint Presentation</vt:lpstr>
      <vt:lpstr>Get Started with DECA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TEAMTRI</Company>
  <LinksUpToDate>false</LinksUpToDate>
  <SharedDoc>false</SharedDoc>
  <HyperlinkBase>www.teachdeca.org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Kim Frahm</dc:creator>
  <cp:keywords/>
  <dc:description>© All Rights Reserved | Permission Required Prior to Any Duplication, Reproduction and/or Publication. Contact hello@teachdeca.org for more information.</dc:description>
  <cp:lastModifiedBy>kimberly frahm</cp:lastModifiedBy>
  <cp:revision>16</cp:revision>
  <dcterms:created xsi:type="dcterms:W3CDTF">2018-10-01T21:36:22Z</dcterms:created>
  <dcterms:modified xsi:type="dcterms:W3CDTF">2019-08-05T22:19:11Z</dcterms:modified>
  <cp:category/>
</cp:coreProperties>
</file>